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3"/>
  </p:notesMasterIdLst>
  <p:handoutMasterIdLst>
    <p:handoutMasterId r:id="rId64"/>
  </p:handoutMasterIdLst>
  <p:sldIdLst>
    <p:sldId id="293" r:id="rId10"/>
    <p:sldId id="298" r:id="rId11"/>
    <p:sldId id="314" r:id="rId12"/>
    <p:sldId id="301" r:id="rId13"/>
    <p:sldId id="308" r:id="rId14"/>
    <p:sldId id="302" r:id="rId15"/>
    <p:sldId id="352" r:id="rId16"/>
    <p:sldId id="353" r:id="rId17"/>
    <p:sldId id="354" r:id="rId18"/>
    <p:sldId id="357" r:id="rId19"/>
    <p:sldId id="359" r:id="rId20"/>
    <p:sldId id="360" r:id="rId21"/>
    <p:sldId id="358" r:id="rId22"/>
    <p:sldId id="316" r:id="rId23"/>
    <p:sldId id="315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1" r:id="rId38"/>
    <p:sldId id="330" r:id="rId39"/>
    <p:sldId id="333" r:id="rId40"/>
    <p:sldId id="332" r:id="rId41"/>
    <p:sldId id="334" r:id="rId42"/>
    <p:sldId id="336" r:id="rId43"/>
    <p:sldId id="337" r:id="rId44"/>
    <p:sldId id="339" r:id="rId45"/>
    <p:sldId id="335" r:id="rId46"/>
    <p:sldId id="338" r:id="rId47"/>
    <p:sldId id="340" r:id="rId48"/>
    <p:sldId id="361" r:id="rId49"/>
    <p:sldId id="362" r:id="rId50"/>
    <p:sldId id="363" r:id="rId51"/>
    <p:sldId id="364" r:id="rId52"/>
    <p:sldId id="348" r:id="rId53"/>
    <p:sldId id="341" r:id="rId54"/>
    <p:sldId id="342" r:id="rId55"/>
    <p:sldId id="343" r:id="rId56"/>
    <p:sldId id="344" r:id="rId57"/>
    <p:sldId id="345" r:id="rId58"/>
    <p:sldId id="346" r:id="rId59"/>
    <p:sldId id="349" r:id="rId60"/>
    <p:sldId id="350" r:id="rId61"/>
    <p:sldId id="351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F0D37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4" autoAdjust="0"/>
    <p:restoredTop sz="9184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DEB0B-2562-400C-8C85-A74A6BD146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D2B040-5AEA-4725-A063-EBC55E12A479}">
      <dgm:prSet phldrT="[Text]"/>
      <dgm:spPr/>
      <dgm:t>
        <a:bodyPr/>
        <a:lstStyle/>
        <a:p>
          <a:r>
            <a:rPr lang="en-US" b="1" dirty="0"/>
            <a:t>Background</a:t>
          </a:r>
        </a:p>
      </dgm:t>
    </dgm:pt>
    <dgm:pt modelId="{59214AF0-15A1-4FB5-946F-C5A5EEBD29DB}" type="parTrans" cxnId="{B30E4986-2EAC-422A-AF92-E9C29F608851}">
      <dgm:prSet/>
      <dgm:spPr/>
      <dgm:t>
        <a:bodyPr/>
        <a:lstStyle/>
        <a:p>
          <a:endParaRPr lang="en-US"/>
        </a:p>
      </dgm:t>
    </dgm:pt>
    <dgm:pt modelId="{26DB14BC-1798-4202-9234-D65F8AB4F2F9}" type="sibTrans" cxnId="{B30E4986-2EAC-422A-AF92-E9C29F608851}">
      <dgm:prSet/>
      <dgm:spPr/>
      <dgm:t>
        <a:bodyPr/>
        <a:lstStyle/>
        <a:p>
          <a:endParaRPr lang="en-US"/>
        </a:p>
      </dgm:t>
    </dgm:pt>
    <dgm:pt modelId="{3C6B08FB-2324-44B4-AFB2-19F0FD3D762E}">
      <dgm:prSet phldrT="[Text]"/>
      <dgm:spPr/>
      <dgm:t>
        <a:bodyPr/>
        <a:lstStyle/>
        <a:p>
          <a:r>
            <a:rPr lang="en-US" dirty="0"/>
            <a:t>Project Statement</a:t>
          </a:r>
        </a:p>
      </dgm:t>
    </dgm:pt>
    <dgm:pt modelId="{15F6F352-BE10-42FE-B261-5880D5C2D309}" type="parTrans" cxnId="{18FD7A4E-990A-403F-AE92-322D31342D93}">
      <dgm:prSet/>
      <dgm:spPr/>
      <dgm:t>
        <a:bodyPr/>
        <a:lstStyle/>
        <a:p>
          <a:endParaRPr lang="en-US"/>
        </a:p>
      </dgm:t>
    </dgm:pt>
    <dgm:pt modelId="{32B98251-1DAD-423F-AD1D-E461A30DC440}" type="sibTrans" cxnId="{18FD7A4E-990A-403F-AE92-322D31342D93}">
      <dgm:prSet/>
      <dgm:spPr/>
      <dgm:t>
        <a:bodyPr/>
        <a:lstStyle/>
        <a:p>
          <a:endParaRPr lang="en-US"/>
        </a:p>
      </dgm:t>
    </dgm:pt>
    <dgm:pt modelId="{7660E895-F74D-409F-A89B-4480C5E3C67F}">
      <dgm:prSet phldrT="[Text]"/>
      <dgm:spPr/>
      <dgm:t>
        <a:bodyPr/>
        <a:lstStyle/>
        <a:p>
          <a:r>
            <a:rPr lang="en-US" b="1" dirty="0"/>
            <a:t>System Design	</a:t>
          </a:r>
        </a:p>
      </dgm:t>
    </dgm:pt>
    <dgm:pt modelId="{7E26A113-CB4F-4E9A-A969-4C3B1A1C7E31}" type="parTrans" cxnId="{1AFFE3B7-E03A-4624-AF99-4FB5BCACEB21}">
      <dgm:prSet/>
      <dgm:spPr/>
      <dgm:t>
        <a:bodyPr/>
        <a:lstStyle/>
        <a:p>
          <a:endParaRPr lang="en-US"/>
        </a:p>
      </dgm:t>
    </dgm:pt>
    <dgm:pt modelId="{F4443C5E-43B6-4CA2-8826-C6D489D52237}" type="sibTrans" cxnId="{1AFFE3B7-E03A-4624-AF99-4FB5BCACEB21}">
      <dgm:prSet/>
      <dgm:spPr/>
      <dgm:t>
        <a:bodyPr/>
        <a:lstStyle/>
        <a:p>
          <a:endParaRPr lang="en-US"/>
        </a:p>
      </dgm:t>
    </dgm:pt>
    <dgm:pt modelId="{0185D6EA-4B8F-4EAA-AC5A-C41EF50020C6}">
      <dgm:prSet phldrT="[Text]"/>
      <dgm:spPr/>
      <dgm:t>
        <a:bodyPr/>
        <a:lstStyle/>
        <a:p>
          <a:r>
            <a:rPr lang="en-US" dirty="0"/>
            <a:t>Sensors and Control</a:t>
          </a:r>
        </a:p>
      </dgm:t>
    </dgm:pt>
    <dgm:pt modelId="{25905823-FA9F-4E28-9415-0D2FF563FADF}" type="parTrans" cxnId="{7B0CB5EB-0725-47AA-919E-47515DF36952}">
      <dgm:prSet/>
      <dgm:spPr/>
      <dgm:t>
        <a:bodyPr/>
        <a:lstStyle/>
        <a:p>
          <a:endParaRPr lang="en-US"/>
        </a:p>
      </dgm:t>
    </dgm:pt>
    <dgm:pt modelId="{E7D7CF22-146B-42F4-BA1E-BB9A88F92257}" type="sibTrans" cxnId="{7B0CB5EB-0725-47AA-919E-47515DF36952}">
      <dgm:prSet/>
      <dgm:spPr/>
      <dgm:t>
        <a:bodyPr/>
        <a:lstStyle/>
        <a:p>
          <a:endParaRPr lang="en-US"/>
        </a:p>
      </dgm:t>
    </dgm:pt>
    <dgm:pt modelId="{6829E083-E761-4BDD-BBAE-381458B7994C}">
      <dgm:prSet phldrT="[Text]"/>
      <dgm:spPr/>
      <dgm:t>
        <a:bodyPr/>
        <a:lstStyle/>
        <a:p>
          <a:r>
            <a:rPr lang="en-US" dirty="0"/>
            <a:t>Project Plan</a:t>
          </a:r>
        </a:p>
      </dgm:t>
    </dgm:pt>
    <dgm:pt modelId="{0807A052-7945-49B2-9D78-791B3F165077}" type="parTrans" cxnId="{8E097451-A19D-445B-A8BE-A5C5E2177D67}">
      <dgm:prSet/>
      <dgm:spPr/>
      <dgm:t>
        <a:bodyPr/>
        <a:lstStyle/>
        <a:p>
          <a:endParaRPr lang="en-US"/>
        </a:p>
      </dgm:t>
    </dgm:pt>
    <dgm:pt modelId="{C6B8FCBE-A08A-47BA-B113-70E93AC4812A}" type="sibTrans" cxnId="{8E097451-A19D-445B-A8BE-A5C5E2177D67}">
      <dgm:prSet/>
      <dgm:spPr/>
      <dgm:t>
        <a:bodyPr/>
        <a:lstStyle/>
        <a:p>
          <a:endParaRPr lang="en-US"/>
        </a:p>
      </dgm:t>
    </dgm:pt>
    <dgm:pt modelId="{24A81EB0-3995-4EC4-8A9B-95FB97CCC877}">
      <dgm:prSet phldrT="[Text]"/>
      <dgm:spPr/>
      <dgm:t>
        <a:bodyPr/>
        <a:lstStyle/>
        <a:p>
          <a:r>
            <a:rPr lang="en-US" b="1" dirty="0"/>
            <a:t>Moving Forward</a:t>
          </a:r>
        </a:p>
      </dgm:t>
    </dgm:pt>
    <dgm:pt modelId="{BD191706-DFBC-4230-A01F-DB53DF2A04C2}" type="parTrans" cxnId="{D6A2F719-8237-41A2-BB9B-4D4B8A356397}">
      <dgm:prSet/>
      <dgm:spPr/>
      <dgm:t>
        <a:bodyPr/>
        <a:lstStyle/>
        <a:p>
          <a:endParaRPr lang="en-US"/>
        </a:p>
      </dgm:t>
    </dgm:pt>
    <dgm:pt modelId="{060FD364-90CF-4256-A269-F7D14C129495}" type="sibTrans" cxnId="{D6A2F719-8237-41A2-BB9B-4D4B8A356397}">
      <dgm:prSet/>
      <dgm:spPr/>
      <dgm:t>
        <a:bodyPr/>
        <a:lstStyle/>
        <a:p>
          <a:endParaRPr lang="en-US"/>
        </a:p>
      </dgm:t>
    </dgm:pt>
    <dgm:pt modelId="{54B66CC7-1880-403B-8110-CBC5E80C7BCB}">
      <dgm:prSet phldrT="[Text]"/>
      <dgm:spPr/>
      <dgm:t>
        <a:bodyPr/>
        <a:lstStyle/>
        <a:p>
          <a:r>
            <a:rPr lang="en-US" dirty="0"/>
            <a:t>Problem </a:t>
          </a:r>
        </a:p>
      </dgm:t>
    </dgm:pt>
    <dgm:pt modelId="{45540BD6-3ABF-415F-8938-5DFBFACD2924}" type="parTrans" cxnId="{4172E7E4-938A-4791-B105-29733C182CC1}">
      <dgm:prSet/>
      <dgm:spPr/>
      <dgm:t>
        <a:bodyPr/>
        <a:lstStyle/>
        <a:p>
          <a:endParaRPr lang="en-US"/>
        </a:p>
      </dgm:t>
    </dgm:pt>
    <dgm:pt modelId="{CC7818BD-1183-4A2B-B413-853448AE5099}" type="sibTrans" cxnId="{4172E7E4-938A-4791-B105-29733C182CC1}">
      <dgm:prSet/>
      <dgm:spPr/>
      <dgm:t>
        <a:bodyPr/>
        <a:lstStyle/>
        <a:p>
          <a:endParaRPr lang="en-US"/>
        </a:p>
      </dgm:t>
    </dgm:pt>
    <dgm:pt modelId="{A79E35EA-DFC7-45F1-BE76-9AC3E5C3BF19}">
      <dgm:prSet phldrT="[Text]"/>
      <dgm:spPr/>
      <dgm:t>
        <a:bodyPr/>
        <a:lstStyle/>
        <a:p>
          <a:r>
            <a:rPr lang="en-US" dirty="0"/>
            <a:t>Feedback</a:t>
          </a:r>
        </a:p>
      </dgm:t>
    </dgm:pt>
    <dgm:pt modelId="{0CCAB053-1A56-4934-80EC-EE84671DBD8F}" type="parTrans" cxnId="{5E32AFD0-4263-4830-B33D-9747225BDB91}">
      <dgm:prSet/>
      <dgm:spPr/>
      <dgm:t>
        <a:bodyPr/>
        <a:lstStyle/>
        <a:p>
          <a:endParaRPr lang="en-US"/>
        </a:p>
      </dgm:t>
    </dgm:pt>
    <dgm:pt modelId="{2B51D846-BD38-4BE8-9FDE-26ADC25335E4}" type="sibTrans" cxnId="{5E32AFD0-4263-4830-B33D-9747225BDB91}">
      <dgm:prSet/>
      <dgm:spPr/>
      <dgm:t>
        <a:bodyPr/>
        <a:lstStyle/>
        <a:p>
          <a:endParaRPr lang="en-US"/>
        </a:p>
      </dgm:t>
    </dgm:pt>
    <dgm:pt modelId="{02F47F9E-C89B-486B-A243-26D2EF60CD06}">
      <dgm:prSet phldrT="[Text]"/>
      <dgm:spPr/>
      <dgm:t>
        <a:bodyPr/>
        <a:lstStyle/>
        <a:p>
          <a:r>
            <a:rPr lang="en-US" dirty="0"/>
            <a:t>Alpha Prototype</a:t>
          </a:r>
        </a:p>
      </dgm:t>
    </dgm:pt>
    <dgm:pt modelId="{009AB2C9-8545-41BE-B962-EB63A5673CEF}" type="parTrans" cxnId="{322E7848-7FB7-4D8D-9105-63406D8108AA}">
      <dgm:prSet/>
      <dgm:spPr/>
      <dgm:t>
        <a:bodyPr/>
        <a:lstStyle/>
        <a:p>
          <a:endParaRPr lang="en-US"/>
        </a:p>
      </dgm:t>
    </dgm:pt>
    <dgm:pt modelId="{2422731F-B687-496A-B581-9C0615558627}" type="sibTrans" cxnId="{322E7848-7FB7-4D8D-9105-63406D8108AA}">
      <dgm:prSet/>
      <dgm:spPr/>
      <dgm:t>
        <a:bodyPr/>
        <a:lstStyle/>
        <a:p>
          <a:endParaRPr lang="en-US"/>
        </a:p>
      </dgm:t>
    </dgm:pt>
    <dgm:pt modelId="{1A39461C-ABBA-4C81-BE83-7A13FCB0838E}">
      <dgm:prSet phldrT="[Text]"/>
      <dgm:spPr/>
      <dgm:t>
        <a:bodyPr/>
        <a:lstStyle/>
        <a:p>
          <a:r>
            <a:rPr lang="en-US" dirty="0"/>
            <a:t>Technical Analysis</a:t>
          </a:r>
        </a:p>
      </dgm:t>
    </dgm:pt>
    <dgm:pt modelId="{8FDF2F9F-E369-4490-8338-567409ED1CEA}" type="parTrans" cxnId="{024256A7-63B2-4861-A845-59BD29D3B287}">
      <dgm:prSet/>
      <dgm:spPr/>
      <dgm:t>
        <a:bodyPr/>
        <a:lstStyle/>
        <a:p>
          <a:endParaRPr lang="en-US"/>
        </a:p>
      </dgm:t>
    </dgm:pt>
    <dgm:pt modelId="{E37963AA-126E-4764-B22B-1E7923854022}" type="sibTrans" cxnId="{024256A7-63B2-4861-A845-59BD29D3B287}">
      <dgm:prSet/>
      <dgm:spPr/>
      <dgm:t>
        <a:bodyPr/>
        <a:lstStyle/>
        <a:p>
          <a:endParaRPr lang="en-US"/>
        </a:p>
      </dgm:t>
    </dgm:pt>
    <dgm:pt modelId="{86E0F232-8F30-4579-9BB1-CF53CF0FED4C}">
      <dgm:prSet phldrT="[Text]"/>
      <dgm:spPr/>
      <dgm:t>
        <a:bodyPr/>
        <a:lstStyle/>
        <a:p>
          <a:r>
            <a:rPr lang="en-US" dirty="0"/>
            <a:t>Deliverables</a:t>
          </a:r>
        </a:p>
      </dgm:t>
    </dgm:pt>
    <dgm:pt modelId="{C4B7A66A-A417-4C58-B326-788F25AD7089}" type="parTrans" cxnId="{BE036A44-83D9-4427-81D3-A6DECC501891}">
      <dgm:prSet/>
      <dgm:spPr/>
      <dgm:t>
        <a:bodyPr/>
        <a:lstStyle/>
        <a:p>
          <a:endParaRPr lang="en-US"/>
        </a:p>
      </dgm:t>
    </dgm:pt>
    <dgm:pt modelId="{9CE5A90D-C82D-4B7F-964F-D3498DB5336E}" type="sibTrans" cxnId="{BE036A44-83D9-4427-81D3-A6DECC501891}">
      <dgm:prSet/>
      <dgm:spPr/>
      <dgm:t>
        <a:bodyPr/>
        <a:lstStyle/>
        <a:p>
          <a:endParaRPr lang="en-US"/>
        </a:p>
      </dgm:t>
    </dgm:pt>
    <dgm:pt modelId="{DC4745D9-9364-48F7-A99C-0A34481EBDBF}" type="pres">
      <dgm:prSet presAssocID="{F0FDEB0B-2562-400C-8C85-A74A6BD14685}" presName="linear" presStyleCnt="0">
        <dgm:presLayoutVars>
          <dgm:animLvl val="lvl"/>
          <dgm:resizeHandles val="exact"/>
        </dgm:presLayoutVars>
      </dgm:prSet>
      <dgm:spPr/>
    </dgm:pt>
    <dgm:pt modelId="{F88A22A5-27BD-4BE3-86E3-C63570188CCB}" type="pres">
      <dgm:prSet presAssocID="{54D2B040-5AEA-4725-A063-EBC55E12A4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6A4E63-AE7C-4EAC-89D3-02B1271239E6}" type="pres">
      <dgm:prSet presAssocID="{54D2B040-5AEA-4725-A063-EBC55E12A479}" presName="childText" presStyleLbl="revTx" presStyleIdx="0" presStyleCnt="3">
        <dgm:presLayoutVars>
          <dgm:bulletEnabled val="1"/>
        </dgm:presLayoutVars>
      </dgm:prSet>
      <dgm:spPr/>
    </dgm:pt>
    <dgm:pt modelId="{3CB2E8E0-C447-4F33-9873-7EBDFF672A64}" type="pres">
      <dgm:prSet presAssocID="{7660E895-F74D-409F-A89B-4480C5E3C6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A90C03-FF77-4D1A-94E5-BA2C24FB6424}" type="pres">
      <dgm:prSet presAssocID="{7660E895-F74D-409F-A89B-4480C5E3C67F}" presName="childText" presStyleLbl="revTx" presStyleIdx="1" presStyleCnt="3">
        <dgm:presLayoutVars>
          <dgm:bulletEnabled val="1"/>
        </dgm:presLayoutVars>
      </dgm:prSet>
      <dgm:spPr/>
    </dgm:pt>
    <dgm:pt modelId="{6D6CAE18-1DD2-4FE6-B4DB-4F41E3FBC49B}" type="pres">
      <dgm:prSet presAssocID="{24A81EB0-3995-4EC4-8A9B-95FB97CCC8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D22927-3E94-4895-A458-A83C54CD0BDE}" type="pres">
      <dgm:prSet presAssocID="{24A81EB0-3995-4EC4-8A9B-95FB97CCC87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6657E08-1D5A-4E8E-AF11-590622D2664A}" type="presOf" srcId="{3C6B08FB-2324-44B4-AFB2-19F0FD3D762E}" destId="{FC6A4E63-AE7C-4EAC-89D3-02B1271239E6}" srcOrd="0" destOrd="1" presId="urn:microsoft.com/office/officeart/2005/8/layout/vList2"/>
    <dgm:cxn modelId="{D6A2F719-8237-41A2-BB9B-4D4B8A356397}" srcId="{F0FDEB0B-2562-400C-8C85-A74A6BD14685}" destId="{24A81EB0-3995-4EC4-8A9B-95FB97CCC877}" srcOrd="2" destOrd="0" parTransId="{BD191706-DFBC-4230-A01F-DB53DF2A04C2}" sibTransId="{060FD364-90CF-4256-A269-F7D14C129495}"/>
    <dgm:cxn modelId="{97925826-A294-4EF6-A039-6557972C7369}" type="presOf" srcId="{54D2B040-5AEA-4725-A063-EBC55E12A479}" destId="{F88A22A5-27BD-4BE3-86E3-C63570188CCB}" srcOrd="0" destOrd="0" presId="urn:microsoft.com/office/officeart/2005/8/layout/vList2"/>
    <dgm:cxn modelId="{5FE6EE3C-0ABD-405B-9E03-920A66D8695F}" type="presOf" srcId="{6829E083-E761-4BDD-BBAE-381458B7994C}" destId="{45D22927-3E94-4895-A458-A83C54CD0BDE}" srcOrd="0" destOrd="1" presId="urn:microsoft.com/office/officeart/2005/8/layout/vList2"/>
    <dgm:cxn modelId="{5B404B5F-5649-45B8-8157-9AB9585AA31A}" type="presOf" srcId="{24A81EB0-3995-4EC4-8A9B-95FB97CCC877}" destId="{6D6CAE18-1DD2-4FE6-B4DB-4F41E3FBC49B}" srcOrd="0" destOrd="0" presId="urn:microsoft.com/office/officeart/2005/8/layout/vList2"/>
    <dgm:cxn modelId="{D12C1E64-1F9B-4B0F-BCA8-BEB367C8C887}" type="presOf" srcId="{54B66CC7-1880-403B-8110-CBC5E80C7BCB}" destId="{FC6A4E63-AE7C-4EAC-89D3-02B1271239E6}" srcOrd="0" destOrd="0" presId="urn:microsoft.com/office/officeart/2005/8/layout/vList2"/>
    <dgm:cxn modelId="{BE036A44-83D9-4427-81D3-A6DECC501891}" srcId="{24A81EB0-3995-4EC4-8A9B-95FB97CCC877}" destId="{86E0F232-8F30-4579-9BB1-CF53CF0FED4C}" srcOrd="0" destOrd="0" parTransId="{C4B7A66A-A417-4C58-B326-788F25AD7089}" sibTransId="{9CE5A90D-C82D-4B7F-964F-D3498DB5336E}"/>
    <dgm:cxn modelId="{07C02746-BEA3-47C8-8732-BC987BBF4EE2}" type="presOf" srcId="{F0FDEB0B-2562-400C-8C85-A74A6BD14685}" destId="{DC4745D9-9364-48F7-A99C-0A34481EBDBF}" srcOrd="0" destOrd="0" presId="urn:microsoft.com/office/officeart/2005/8/layout/vList2"/>
    <dgm:cxn modelId="{322E7848-7FB7-4D8D-9105-63406D8108AA}" srcId="{7660E895-F74D-409F-A89B-4480C5E3C67F}" destId="{02F47F9E-C89B-486B-A243-26D2EF60CD06}" srcOrd="2" destOrd="0" parTransId="{009AB2C9-8545-41BE-B962-EB63A5673CEF}" sibTransId="{2422731F-B687-496A-B581-9C0615558627}"/>
    <dgm:cxn modelId="{18FD7A4E-990A-403F-AE92-322D31342D93}" srcId="{54D2B040-5AEA-4725-A063-EBC55E12A479}" destId="{3C6B08FB-2324-44B4-AFB2-19F0FD3D762E}" srcOrd="1" destOrd="0" parTransId="{15F6F352-BE10-42FE-B261-5880D5C2D309}" sibTransId="{32B98251-1DAD-423F-AD1D-E461A30DC440}"/>
    <dgm:cxn modelId="{8E097451-A19D-445B-A8BE-A5C5E2177D67}" srcId="{24A81EB0-3995-4EC4-8A9B-95FB97CCC877}" destId="{6829E083-E761-4BDD-BBAE-381458B7994C}" srcOrd="1" destOrd="0" parTransId="{0807A052-7945-49B2-9D78-791B3F165077}" sibTransId="{C6B8FCBE-A08A-47BA-B113-70E93AC4812A}"/>
    <dgm:cxn modelId="{27928E77-E670-47A9-A31D-972AF98A01F9}" type="presOf" srcId="{02F47F9E-C89B-486B-A243-26D2EF60CD06}" destId="{2DA90C03-FF77-4D1A-94E5-BA2C24FB6424}" srcOrd="0" destOrd="2" presId="urn:microsoft.com/office/officeart/2005/8/layout/vList2"/>
    <dgm:cxn modelId="{DB9D2658-2AB1-44B9-A7D4-B31AA7B81E59}" type="presOf" srcId="{1A39461C-ABBA-4C81-BE83-7A13FCB0838E}" destId="{2DA90C03-FF77-4D1A-94E5-BA2C24FB6424}" srcOrd="0" destOrd="1" presId="urn:microsoft.com/office/officeart/2005/8/layout/vList2"/>
    <dgm:cxn modelId="{B30E4986-2EAC-422A-AF92-E9C29F608851}" srcId="{F0FDEB0B-2562-400C-8C85-A74A6BD14685}" destId="{54D2B040-5AEA-4725-A063-EBC55E12A479}" srcOrd="0" destOrd="0" parTransId="{59214AF0-15A1-4FB5-946F-C5A5EEBD29DB}" sibTransId="{26DB14BC-1798-4202-9234-D65F8AB4F2F9}"/>
    <dgm:cxn modelId="{024256A7-63B2-4861-A845-59BD29D3B287}" srcId="{7660E895-F74D-409F-A89B-4480C5E3C67F}" destId="{1A39461C-ABBA-4C81-BE83-7A13FCB0838E}" srcOrd="1" destOrd="0" parTransId="{8FDF2F9F-E369-4490-8338-567409ED1CEA}" sibTransId="{E37963AA-126E-4764-B22B-1E7923854022}"/>
    <dgm:cxn modelId="{D4F24CB6-6BDD-41B1-B2A1-3BB3A4AF2942}" type="presOf" srcId="{A79E35EA-DFC7-45F1-BE76-9AC3E5C3BF19}" destId="{FC6A4E63-AE7C-4EAC-89D3-02B1271239E6}" srcOrd="0" destOrd="2" presId="urn:microsoft.com/office/officeart/2005/8/layout/vList2"/>
    <dgm:cxn modelId="{1AFFE3B7-E03A-4624-AF99-4FB5BCACEB21}" srcId="{F0FDEB0B-2562-400C-8C85-A74A6BD14685}" destId="{7660E895-F74D-409F-A89B-4480C5E3C67F}" srcOrd="1" destOrd="0" parTransId="{7E26A113-CB4F-4E9A-A969-4C3B1A1C7E31}" sibTransId="{F4443C5E-43B6-4CA2-8826-C6D489D52237}"/>
    <dgm:cxn modelId="{B94AF6BA-3A9F-48D3-AA11-DA78710C319F}" type="presOf" srcId="{0185D6EA-4B8F-4EAA-AC5A-C41EF50020C6}" destId="{2DA90C03-FF77-4D1A-94E5-BA2C24FB6424}" srcOrd="0" destOrd="0" presId="urn:microsoft.com/office/officeart/2005/8/layout/vList2"/>
    <dgm:cxn modelId="{DAFFAEC9-24AD-4602-AFF6-112AD13DEAFC}" type="presOf" srcId="{7660E895-F74D-409F-A89B-4480C5E3C67F}" destId="{3CB2E8E0-C447-4F33-9873-7EBDFF672A64}" srcOrd="0" destOrd="0" presId="urn:microsoft.com/office/officeart/2005/8/layout/vList2"/>
    <dgm:cxn modelId="{5E32AFD0-4263-4830-B33D-9747225BDB91}" srcId="{54D2B040-5AEA-4725-A063-EBC55E12A479}" destId="{A79E35EA-DFC7-45F1-BE76-9AC3E5C3BF19}" srcOrd="2" destOrd="0" parTransId="{0CCAB053-1A56-4934-80EC-EE84671DBD8F}" sibTransId="{2B51D846-BD38-4BE8-9FDE-26ADC25335E4}"/>
    <dgm:cxn modelId="{D8C356DF-FE53-449D-869E-C85C6887785D}" type="presOf" srcId="{86E0F232-8F30-4579-9BB1-CF53CF0FED4C}" destId="{45D22927-3E94-4895-A458-A83C54CD0BDE}" srcOrd="0" destOrd="0" presId="urn:microsoft.com/office/officeart/2005/8/layout/vList2"/>
    <dgm:cxn modelId="{4172E7E4-938A-4791-B105-29733C182CC1}" srcId="{54D2B040-5AEA-4725-A063-EBC55E12A479}" destId="{54B66CC7-1880-403B-8110-CBC5E80C7BCB}" srcOrd="0" destOrd="0" parTransId="{45540BD6-3ABF-415F-8938-5DFBFACD2924}" sibTransId="{CC7818BD-1183-4A2B-B413-853448AE5099}"/>
    <dgm:cxn modelId="{7B0CB5EB-0725-47AA-919E-47515DF36952}" srcId="{7660E895-F74D-409F-A89B-4480C5E3C67F}" destId="{0185D6EA-4B8F-4EAA-AC5A-C41EF50020C6}" srcOrd="0" destOrd="0" parTransId="{25905823-FA9F-4E28-9415-0D2FF563FADF}" sibTransId="{E7D7CF22-146B-42F4-BA1E-BB9A88F92257}"/>
    <dgm:cxn modelId="{9970D74B-51B1-47B3-B694-42327B1EE934}" type="presParOf" srcId="{DC4745D9-9364-48F7-A99C-0A34481EBDBF}" destId="{F88A22A5-27BD-4BE3-86E3-C63570188CCB}" srcOrd="0" destOrd="0" presId="urn:microsoft.com/office/officeart/2005/8/layout/vList2"/>
    <dgm:cxn modelId="{73129972-A7F8-4342-9717-39A8D4E1BD5D}" type="presParOf" srcId="{DC4745D9-9364-48F7-A99C-0A34481EBDBF}" destId="{FC6A4E63-AE7C-4EAC-89D3-02B1271239E6}" srcOrd="1" destOrd="0" presId="urn:microsoft.com/office/officeart/2005/8/layout/vList2"/>
    <dgm:cxn modelId="{E5EC907F-18BA-452D-A877-0DD2D9D4BB0A}" type="presParOf" srcId="{DC4745D9-9364-48F7-A99C-0A34481EBDBF}" destId="{3CB2E8E0-C447-4F33-9873-7EBDFF672A64}" srcOrd="2" destOrd="0" presId="urn:microsoft.com/office/officeart/2005/8/layout/vList2"/>
    <dgm:cxn modelId="{F4F08F95-CDDC-49CA-9B25-289059C74433}" type="presParOf" srcId="{DC4745D9-9364-48F7-A99C-0A34481EBDBF}" destId="{2DA90C03-FF77-4D1A-94E5-BA2C24FB6424}" srcOrd="3" destOrd="0" presId="urn:microsoft.com/office/officeart/2005/8/layout/vList2"/>
    <dgm:cxn modelId="{7A78C9A5-53E7-4C95-8C1B-33CCCC28694A}" type="presParOf" srcId="{DC4745D9-9364-48F7-A99C-0A34481EBDBF}" destId="{6D6CAE18-1DD2-4FE6-B4DB-4F41E3FBC49B}" srcOrd="4" destOrd="0" presId="urn:microsoft.com/office/officeart/2005/8/layout/vList2"/>
    <dgm:cxn modelId="{CF331DCF-CE07-4A3E-9610-E9A3754FD587}" type="presParOf" srcId="{DC4745D9-9364-48F7-A99C-0A34481EBDBF}" destId="{45D22927-3E94-4895-A458-A83C54CD0B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A22A5-27BD-4BE3-86E3-C63570188CCB}">
      <dsp:nvSpPr>
        <dsp:cNvPr id="0" name=""/>
        <dsp:cNvSpPr/>
      </dsp:nvSpPr>
      <dsp:spPr>
        <a:xfrm>
          <a:off x="0" y="3739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Background</a:t>
          </a:r>
        </a:p>
      </dsp:txBody>
      <dsp:txXfrm>
        <a:off x="30442" y="67835"/>
        <a:ext cx="8459531" cy="562726"/>
      </dsp:txXfrm>
    </dsp:sp>
    <dsp:sp modelId="{FC6A4E63-AE7C-4EAC-89D3-02B1271239E6}">
      <dsp:nvSpPr>
        <dsp:cNvPr id="0" name=""/>
        <dsp:cNvSpPr/>
      </dsp:nvSpPr>
      <dsp:spPr>
        <a:xfrm>
          <a:off x="0" y="661003"/>
          <a:ext cx="8520415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Problem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Project Statement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Feedback</a:t>
          </a:r>
        </a:p>
      </dsp:txBody>
      <dsp:txXfrm>
        <a:off x="0" y="661003"/>
        <a:ext cx="8520415" cy="1049490"/>
      </dsp:txXfrm>
    </dsp:sp>
    <dsp:sp modelId="{3CB2E8E0-C447-4F33-9873-7EBDFF672A64}">
      <dsp:nvSpPr>
        <dsp:cNvPr id="0" name=""/>
        <dsp:cNvSpPr/>
      </dsp:nvSpPr>
      <dsp:spPr>
        <a:xfrm>
          <a:off x="0" y="171049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System Design	</a:t>
          </a:r>
        </a:p>
      </dsp:txBody>
      <dsp:txXfrm>
        <a:off x="30442" y="1740935"/>
        <a:ext cx="8459531" cy="562726"/>
      </dsp:txXfrm>
    </dsp:sp>
    <dsp:sp modelId="{2DA90C03-FF77-4D1A-94E5-BA2C24FB6424}">
      <dsp:nvSpPr>
        <dsp:cNvPr id="0" name=""/>
        <dsp:cNvSpPr/>
      </dsp:nvSpPr>
      <dsp:spPr>
        <a:xfrm>
          <a:off x="0" y="2334103"/>
          <a:ext cx="8520415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Sensors and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Technical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Alpha Prototype</a:t>
          </a:r>
        </a:p>
      </dsp:txBody>
      <dsp:txXfrm>
        <a:off x="0" y="2334103"/>
        <a:ext cx="8520415" cy="1049490"/>
      </dsp:txXfrm>
    </dsp:sp>
    <dsp:sp modelId="{6D6CAE18-1DD2-4FE6-B4DB-4F41E3FBC49B}">
      <dsp:nvSpPr>
        <dsp:cNvPr id="0" name=""/>
        <dsp:cNvSpPr/>
      </dsp:nvSpPr>
      <dsp:spPr>
        <a:xfrm>
          <a:off x="0" y="338359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Moving Forward</a:t>
          </a:r>
        </a:p>
      </dsp:txBody>
      <dsp:txXfrm>
        <a:off x="30442" y="3414035"/>
        <a:ext cx="8459531" cy="562726"/>
      </dsp:txXfrm>
    </dsp:sp>
    <dsp:sp modelId="{45D22927-3E94-4895-A458-A83C54CD0BDE}">
      <dsp:nvSpPr>
        <dsp:cNvPr id="0" name=""/>
        <dsp:cNvSpPr/>
      </dsp:nvSpPr>
      <dsp:spPr>
        <a:xfrm>
          <a:off x="0" y="4007203"/>
          <a:ext cx="8520415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Project Plan</a:t>
          </a:r>
        </a:p>
      </dsp:txBody>
      <dsp:txXfrm>
        <a:off x="0" y="4007203"/>
        <a:ext cx="8520415" cy="699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6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80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4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4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8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0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7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9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3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2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8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2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3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2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8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57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8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7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66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4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34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03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73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0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548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4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33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232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7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2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2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9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7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03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32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5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0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4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9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5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0835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06" r:id="rId4"/>
    <p:sldLayoutId id="2147483807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en.wikipedia.org/wiki/Track_(rail_transport)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16054" y="4829299"/>
            <a:ext cx="6773094" cy="1256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Omar Aziz, Noah Bolzoni, Brandon Castro, </a:t>
            </a:r>
          </a:p>
          <a:p>
            <a:pPr>
              <a:lnSpc>
                <a:spcPct val="100000"/>
              </a:lnSpc>
            </a:pPr>
            <a:r>
              <a:rPr lang="en-US" dirty="0"/>
              <a:t>Anthony Lucero, Sean Maggio, Marcin </a:t>
            </a:r>
            <a:r>
              <a:rPr lang="en-US" dirty="0" err="1"/>
              <a:t>Wisniowski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Advised by: Professor Connington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November 14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Phase 2 Presentation</a:t>
            </a:r>
          </a:p>
          <a:p>
            <a:r>
              <a:rPr lang="en-US" dirty="0"/>
              <a:t>Senior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Autonomous Subway Inspection Vehicle</a:t>
            </a:r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“Recommended two axle vehicle, third axle with passive measurement systems. Should not be allowed on active tracks, should attach to trains”</a:t>
            </a:r>
          </a:p>
          <a:p>
            <a:pPr lvl="1"/>
            <a:r>
              <a:rPr lang="en-US" sz="2800" dirty="0">
                <a:latin typeface="+mn-lt"/>
              </a:rPr>
              <a:t>Project is to create an autonomous vehicle, not a sensor box</a:t>
            </a:r>
          </a:p>
          <a:p>
            <a:pPr lvl="2"/>
            <a:r>
              <a:rPr lang="en-US" sz="2600" dirty="0">
                <a:latin typeface="+mn-lt"/>
              </a:rPr>
              <a:t>The vehicle is a mechanical engineering project, an attached box is not</a:t>
            </a:r>
          </a:p>
          <a:p>
            <a:pPr lvl="1"/>
            <a:r>
              <a:rPr lang="en-US" sz="2800" dirty="0">
                <a:latin typeface="+mn-lt"/>
              </a:rPr>
              <a:t>Sensor boxes that attach to trains exist, but are expensive due to distance from track and must be retrofitted</a:t>
            </a:r>
            <a:endParaRPr lang="en-US" sz="26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39185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“For safety reasons, inspection vehicle should not be allowed to move alone on active tracks”</a:t>
            </a:r>
          </a:p>
          <a:p>
            <a:pPr lvl="1"/>
            <a:r>
              <a:rPr lang="en-US" sz="2800" dirty="0">
                <a:latin typeface="+mn-lt"/>
              </a:rPr>
              <a:t>Team understands the safety issues, effort is being put in the evasion mechanism to ensure max reliability</a:t>
            </a:r>
          </a:p>
          <a:p>
            <a:pPr lvl="1"/>
            <a:r>
              <a:rPr lang="en-US" sz="2800" dirty="0">
                <a:latin typeface="+mn-lt"/>
              </a:rPr>
              <a:t>Positive Train Control System and Communications Based Train Control are new systems in place today that let operators know exactly where trains are</a:t>
            </a:r>
            <a:endParaRPr lang="en-US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53878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“For safety reasons, inspection vehicle should not be allowed to move alone on active tracks”</a:t>
            </a:r>
          </a:p>
          <a:p>
            <a:pPr lvl="1"/>
            <a:r>
              <a:rPr lang="en-US" sz="2800" dirty="0">
                <a:latin typeface="+mn-lt"/>
              </a:rPr>
              <a:t>Vehicle can be connected to the communications network for trains so that it’s location can be known </a:t>
            </a:r>
          </a:p>
          <a:p>
            <a:pPr lvl="1"/>
            <a:r>
              <a:rPr lang="en-US" sz="2800" dirty="0">
                <a:latin typeface="+mn-lt"/>
              </a:rPr>
              <a:t>Train locations can be relayed to the vehicle so it can get off the tracks while the train passes</a:t>
            </a:r>
          </a:p>
          <a:p>
            <a:pPr lvl="1"/>
            <a:r>
              <a:rPr lang="en-US" sz="2800" dirty="0">
                <a:latin typeface="+mn-lt"/>
              </a:rPr>
              <a:t>Vehicle will be designed to function separately and detect trains regardless of the communication system</a:t>
            </a:r>
            <a:endParaRPr lang="en-US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99230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“Technical analysis too simple, need statistical analysis of sensors”</a:t>
            </a:r>
          </a:p>
          <a:p>
            <a:pPr lvl="1"/>
            <a:r>
              <a:rPr lang="en-US" sz="2800" dirty="0">
                <a:latin typeface="+mn-lt"/>
              </a:rPr>
              <a:t>More understanding of sensors and vehicle design was needed before going in depth with analysis</a:t>
            </a:r>
          </a:p>
          <a:p>
            <a:pPr lvl="1"/>
            <a:r>
              <a:rPr lang="en-US" sz="2800" dirty="0">
                <a:latin typeface="+mn-lt"/>
              </a:rPr>
              <a:t>Micro-Epsilon sensors are high precision</a:t>
            </a:r>
          </a:p>
          <a:p>
            <a:pPr lvl="2"/>
            <a:r>
              <a:rPr lang="en-US" sz="2400" dirty="0">
                <a:latin typeface="+mn-lt"/>
              </a:rPr>
              <a:t>Low repeatability error</a:t>
            </a:r>
          </a:p>
          <a:p>
            <a:pPr lvl="2"/>
            <a:r>
              <a:rPr lang="en-US" sz="2400" dirty="0">
                <a:latin typeface="+mn-lt"/>
              </a:rPr>
              <a:t>Micrometer resolution</a:t>
            </a:r>
          </a:p>
          <a:p>
            <a:pPr lvl="2"/>
            <a:r>
              <a:rPr lang="en-US" sz="2400" dirty="0">
                <a:latin typeface="+mn-lt"/>
              </a:rPr>
              <a:t>Error margin doubles with two sensors, but still extremely small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67517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36354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7726971" cy="4121634"/>
          </a:xfrm>
        </p:spPr>
        <p:txBody>
          <a:bodyPr/>
          <a:lstStyle/>
          <a:p>
            <a:r>
              <a:rPr lang="en-US" sz="2800" dirty="0"/>
              <a:t>Focus on measuring </a:t>
            </a:r>
            <a:r>
              <a:rPr lang="en-US" sz="2800" u="sng" dirty="0"/>
              <a:t>track gauge</a:t>
            </a:r>
          </a:p>
          <a:p>
            <a:pPr lvl="1"/>
            <a:r>
              <a:rPr lang="en-US" sz="2600" dirty="0"/>
              <a:t>MTA regards as most important</a:t>
            </a:r>
          </a:p>
          <a:p>
            <a:pPr lvl="1"/>
            <a:r>
              <a:rPr lang="en-US" sz="2600" dirty="0"/>
              <a:t>FRA: 15-20% of track issues from wide gauge</a:t>
            </a:r>
          </a:p>
          <a:p>
            <a:pPr lvl="1"/>
            <a:r>
              <a:rPr lang="en-US" sz="2600" dirty="0"/>
              <a:t>Use distance sensors to measure</a:t>
            </a:r>
          </a:p>
          <a:p>
            <a:r>
              <a:rPr lang="en-US" sz="2800" dirty="0"/>
              <a:t>Inertial data may also need to be collected</a:t>
            </a:r>
          </a:p>
          <a:p>
            <a:pPr lvl="1"/>
            <a:r>
              <a:rPr lang="en-US" sz="2600" dirty="0"/>
              <a:t>Accelerometer and gyroscope</a:t>
            </a:r>
          </a:p>
          <a:p>
            <a:r>
              <a:rPr lang="en-US" sz="2800" dirty="0"/>
              <a:t>Measurement Control System &amp; Velocity Control System (Closed Loop)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A picture containing dark, black, meter&#10;&#10;Description automatically generated">
            <a:extLst>
              <a:ext uri="{FF2B5EF4-FFF2-40B4-BE49-F238E27FC236}">
                <a16:creationId xmlns:a16="http://schemas.microsoft.com/office/drawing/2014/main" id="{53440A55-56B1-4E22-BF7E-CB784ACC0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656260"/>
            <a:ext cx="4952433" cy="17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9735251" cy="4121634"/>
          </a:xfrm>
        </p:spPr>
        <p:txBody>
          <a:bodyPr/>
          <a:lstStyle/>
          <a:p>
            <a:r>
              <a:rPr lang="en-US" sz="2800" dirty="0"/>
              <a:t>Compared distance sensor types during Phase 1</a:t>
            </a:r>
          </a:p>
          <a:p>
            <a:pPr lvl="1"/>
            <a:r>
              <a:rPr lang="en-US" sz="2600" dirty="0"/>
              <a:t>Inductive</a:t>
            </a:r>
          </a:p>
          <a:p>
            <a:pPr lvl="1"/>
            <a:r>
              <a:rPr lang="en-US" sz="2600" dirty="0"/>
              <a:t>Capacitive</a:t>
            </a:r>
          </a:p>
          <a:p>
            <a:pPr lvl="1"/>
            <a:r>
              <a:rPr lang="en-US" sz="2600" dirty="0"/>
              <a:t>Ultrasonic</a:t>
            </a:r>
          </a:p>
          <a:p>
            <a:pPr lvl="1"/>
            <a:r>
              <a:rPr lang="en-US" sz="2600" dirty="0"/>
              <a:t>Laser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3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6751338" cy="4121634"/>
          </a:xfrm>
        </p:spPr>
        <p:txBody>
          <a:bodyPr/>
          <a:lstStyle/>
          <a:p>
            <a:r>
              <a:rPr lang="en-US" sz="2600" dirty="0"/>
              <a:t>Inductive Distance Sensor</a:t>
            </a:r>
          </a:p>
          <a:p>
            <a:pPr lvl="1"/>
            <a:r>
              <a:rPr lang="en-US" sz="2400" dirty="0"/>
              <a:t>Hard to measure thick metal</a:t>
            </a:r>
          </a:p>
          <a:p>
            <a:pPr lvl="1"/>
            <a:r>
              <a:rPr lang="en-US" sz="2400" dirty="0"/>
              <a:t>High temperature sensitivity</a:t>
            </a:r>
          </a:p>
          <a:p>
            <a:pPr lvl="1"/>
            <a:r>
              <a:rPr lang="en-US" sz="2400" dirty="0"/>
              <a:t>Not reliable above 3 deg. Tilt</a:t>
            </a:r>
          </a:p>
          <a:p>
            <a:pPr lvl="1"/>
            <a:r>
              <a:rPr lang="en-US" sz="2400" dirty="0"/>
              <a:t>Requires large targets relative to sensor, especially over longer range</a:t>
            </a:r>
          </a:p>
          <a:p>
            <a:pPr lvl="1"/>
            <a:r>
              <a:rPr lang="en-US" sz="2400" u="sng" dirty="0">
                <a:solidFill>
                  <a:srgbClr val="FF0000"/>
                </a:solidFill>
              </a:rPr>
              <a:t>Not viable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5C8F51-13AD-4324-A2EB-8792A57C1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44" y="1091313"/>
            <a:ext cx="3178759" cy="467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4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5034727" cy="4121634"/>
          </a:xfrm>
        </p:spPr>
        <p:txBody>
          <a:bodyPr/>
          <a:lstStyle/>
          <a:p>
            <a:r>
              <a:rPr lang="en-US" sz="2600" dirty="0"/>
              <a:t>Capacitive Distance Sensor</a:t>
            </a:r>
          </a:p>
          <a:p>
            <a:pPr lvl="1"/>
            <a:r>
              <a:rPr lang="en-US" sz="2400" dirty="0"/>
              <a:t>Also affected by tilt</a:t>
            </a:r>
          </a:p>
          <a:p>
            <a:pPr lvl="2"/>
            <a:r>
              <a:rPr lang="en-US" sz="2200" dirty="0"/>
              <a:t>0.5-0.8% of full scale output (FSO) at 1 deg. tilt</a:t>
            </a:r>
          </a:p>
          <a:p>
            <a:pPr lvl="1"/>
            <a:r>
              <a:rPr lang="en-US" sz="2400" dirty="0"/>
              <a:t>Requires large targets relative to sensor</a:t>
            </a:r>
          </a:p>
          <a:p>
            <a:pPr lvl="1"/>
            <a:r>
              <a:rPr lang="en-US" sz="2400" u="sng" dirty="0">
                <a:solidFill>
                  <a:srgbClr val="FF0000"/>
                </a:solidFill>
              </a:rPr>
              <a:t>Not viable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07FBB64-BAF1-4F00-B145-FCEA860E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32" y="1338554"/>
            <a:ext cx="6548887" cy="44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33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6751338" cy="4121634"/>
          </a:xfrm>
        </p:spPr>
        <p:txBody>
          <a:bodyPr/>
          <a:lstStyle/>
          <a:p>
            <a:r>
              <a:rPr lang="en-US" sz="2600" dirty="0"/>
              <a:t>Ultrasonic Distance Sensor</a:t>
            </a:r>
          </a:p>
          <a:p>
            <a:pPr lvl="1"/>
            <a:r>
              <a:rPr lang="en-US" sz="2400" dirty="0"/>
              <a:t>Up to 45 deg. tilt</a:t>
            </a:r>
          </a:p>
          <a:p>
            <a:pPr lvl="1"/>
            <a:r>
              <a:rPr lang="en-US" sz="2400" dirty="0"/>
              <a:t>Requires wide targets</a:t>
            </a:r>
          </a:p>
          <a:p>
            <a:pPr lvl="1"/>
            <a:r>
              <a:rPr lang="en-US" sz="2400" dirty="0"/>
              <a:t>Accuracy dependent on constant air temperature</a:t>
            </a:r>
          </a:p>
          <a:p>
            <a:pPr lvl="1"/>
            <a:r>
              <a:rPr lang="en-US" sz="2400" u="sng" dirty="0">
                <a:solidFill>
                  <a:srgbClr val="FF0000"/>
                </a:solidFill>
              </a:rPr>
              <a:t>Not viable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08C6D9-0F78-43A3-B309-2BEC82A2F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5051" r="2966" b="3316"/>
          <a:stretch/>
        </p:blipFill>
        <p:spPr bwMode="auto">
          <a:xfrm>
            <a:off x="6836228" y="1568011"/>
            <a:ext cx="4236099" cy="372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2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B2783-E933-4C4E-950E-B52ED3FAD3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CD189-422F-47AE-8E19-08E77114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C270D0-7DCA-40B1-BC1E-81D0687FD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216757"/>
              </p:ext>
            </p:extLst>
          </p:nvPr>
        </p:nvGraphicFramePr>
        <p:xfrm>
          <a:off x="1834204" y="1172987"/>
          <a:ext cx="8520415" cy="474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32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6751338" cy="4121634"/>
          </a:xfrm>
        </p:spPr>
        <p:txBody>
          <a:bodyPr/>
          <a:lstStyle/>
          <a:p>
            <a:r>
              <a:rPr lang="en-US" sz="2600" dirty="0"/>
              <a:t>IR Time-of-Flight (TOF) Distance Sensor</a:t>
            </a:r>
          </a:p>
          <a:p>
            <a:pPr lvl="1"/>
            <a:r>
              <a:rPr lang="en-US" sz="2400" dirty="0"/>
              <a:t>Inexpensive</a:t>
            </a:r>
          </a:p>
          <a:p>
            <a:pPr lvl="1"/>
            <a:r>
              <a:rPr lang="en-US" sz="2400" dirty="0"/>
              <a:t>Sensitive to ambient light</a:t>
            </a:r>
          </a:p>
          <a:p>
            <a:pPr lvl="1"/>
            <a:r>
              <a:rPr lang="en-US" sz="2400" dirty="0"/>
              <a:t>IR beam widens over longer ranges</a:t>
            </a:r>
          </a:p>
          <a:p>
            <a:pPr lvl="1"/>
            <a:r>
              <a:rPr lang="en-US" sz="2400" dirty="0"/>
              <a:t>Most have poor resolution (~1cm)</a:t>
            </a:r>
          </a:p>
          <a:p>
            <a:pPr lvl="1"/>
            <a:r>
              <a:rPr lang="en-US" sz="2400" u="sng" dirty="0">
                <a:solidFill>
                  <a:srgbClr val="FFC000"/>
                </a:solidFill>
              </a:rPr>
              <a:t>Viable for Alpha Prototype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156623-F0B1-4090-8C25-BB9AD8C1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94" y="1006103"/>
            <a:ext cx="4009863" cy="320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70C1DD5-3A01-4CB7-8698-837683EE0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t="7650" r="8551" b="4228"/>
          <a:stretch/>
        </p:blipFill>
        <p:spPr bwMode="auto">
          <a:xfrm>
            <a:off x="7947718" y="4408545"/>
            <a:ext cx="2625013" cy="14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13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6751338" cy="4121634"/>
          </a:xfrm>
        </p:spPr>
        <p:txBody>
          <a:bodyPr/>
          <a:lstStyle/>
          <a:p>
            <a:r>
              <a:rPr lang="en-US" sz="2600" dirty="0"/>
              <a:t>IR Time-of-Flight (TOF) Distance Sensor</a:t>
            </a:r>
          </a:p>
          <a:p>
            <a:pPr lvl="1"/>
            <a:r>
              <a:rPr lang="en-US" sz="2400" dirty="0"/>
              <a:t>Purchased VL6180X for Alpha Prototype</a:t>
            </a:r>
          </a:p>
          <a:p>
            <a:pPr lvl="2"/>
            <a:r>
              <a:rPr lang="en-US" sz="2200" dirty="0"/>
              <a:t>$8.50</a:t>
            </a:r>
          </a:p>
          <a:p>
            <a:pPr lvl="1"/>
            <a:r>
              <a:rPr lang="en-US" sz="2400" dirty="0"/>
              <a:t>Made for lower ranges </a:t>
            </a:r>
          </a:p>
          <a:p>
            <a:pPr lvl="2"/>
            <a:r>
              <a:rPr lang="en-US" sz="2200" dirty="0"/>
              <a:t>Accuracy up to 1mm at 10cm range</a:t>
            </a:r>
          </a:p>
          <a:p>
            <a:pPr lvl="1"/>
            <a:r>
              <a:rPr lang="en-US" sz="2400" dirty="0"/>
              <a:t>Up to 400kHz communication</a:t>
            </a:r>
          </a:p>
          <a:p>
            <a:pPr lvl="1"/>
            <a:r>
              <a:rPr lang="en-US" sz="2400" dirty="0"/>
              <a:t>Easy to interface with microcontrollers, I²C</a:t>
            </a:r>
          </a:p>
          <a:p>
            <a:pPr lvl="1"/>
            <a:r>
              <a:rPr lang="en-US" sz="2400" dirty="0"/>
              <a:t>Cheap, accurate alternative to lasers</a:t>
            </a:r>
          </a:p>
          <a:p>
            <a:pPr lvl="1"/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5156623-F0B1-4090-8C25-BB9AD8C1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22" y="1825055"/>
            <a:ext cx="4009863" cy="320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8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5650326" cy="4121634"/>
          </a:xfrm>
        </p:spPr>
        <p:txBody>
          <a:bodyPr/>
          <a:lstStyle/>
          <a:p>
            <a:r>
              <a:rPr lang="en-US" sz="2600" dirty="0"/>
              <a:t>Laser Distance Sensors</a:t>
            </a:r>
          </a:p>
          <a:p>
            <a:pPr lvl="1"/>
            <a:r>
              <a:rPr lang="en-US" sz="2400" dirty="0"/>
              <a:t>Single point, very accurate</a:t>
            </a:r>
          </a:p>
          <a:p>
            <a:pPr lvl="1"/>
            <a:r>
              <a:rPr lang="en-US" sz="2400" dirty="0"/>
              <a:t>Micro-Epsilon sensors</a:t>
            </a:r>
          </a:p>
          <a:p>
            <a:pPr lvl="2"/>
            <a:r>
              <a:rPr lang="en-US" sz="2200" dirty="0"/>
              <a:t>Up to 30 deg. tilt with &lt;1% error</a:t>
            </a:r>
          </a:p>
          <a:p>
            <a:pPr lvl="2"/>
            <a:r>
              <a:rPr lang="en-US" sz="2200" dirty="0"/>
              <a:t>IP67 Rating</a:t>
            </a:r>
          </a:p>
          <a:p>
            <a:pPr lvl="1"/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619D62-4AFE-4AAF-867C-B13D38CC6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9"/>
          <a:stretch/>
        </p:blipFill>
        <p:spPr bwMode="auto">
          <a:xfrm>
            <a:off x="6891436" y="1466049"/>
            <a:ext cx="4523013" cy="24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20F37BB-7861-4306-982A-D2DD1C484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9" t="2613" r="1054"/>
          <a:stretch/>
        </p:blipFill>
        <p:spPr bwMode="auto">
          <a:xfrm>
            <a:off x="7778620" y="3871847"/>
            <a:ext cx="2911152" cy="241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4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8816513" cy="4121634"/>
          </a:xfrm>
        </p:spPr>
        <p:txBody>
          <a:bodyPr/>
          <a:lstStyle/>
          <a:p>
            <a:r>
              <a:rPr lang="en-US" sz="2600" dirty="0"/>
              <a:t>Control</a:t>
            </a:r>
          </a:p>
          <a:p>
            <a:pPr lvl="1"/>
            <a:r>
              <a:rPr lang="en-US" sz="2400" dirty="0"/>
              <a:t>Velocity (closed loop) </a:t>
            </a:r>
          </a:p>
          <a:p>
            <a:pPr lvl="2"/>
            <a:r>
              <a:rPr lang="en-US" sz="2200" dirty="0"/>
              <a:t>Incremental motor encoders</a:t>
            </a:r>
          </a:p>
          <a:p>
            <a:pPr lvl="1"/>
            <a:r>
              <a:rPr lang="en-US" sz="2400" dirty="0"/>
              <a:t>Measurement control systems</a:t>
            </a:r>
          </a:p>
          <a:p>
            <a:pPr lvl="2"/>
            <a:r>
              <a:rPr lang="en-US" sz="2000" dirty="0"/>
              <a:t>Arduino and I²C for high frequency data collection</a:t>
            </a:r>
          </a:p>
          <a:p>
            <a:pPr lvl="1"/>
            <a:r>
              <a:rPr lang="en-US" sz="2200" dirty="0"/>
              <a:t>Master and slave setup for subsystem control</a:t>
            </a:r>
          </a:p>
          <a:p>
            <a:pPr lvl="2"/>
            <a:r>
              <a:rPr lang="en-US" sz="2000" dirty="0"/>
              <a:t>Raspberry Pi as master for computation tasks</a:t>
            </a:r>
          </a:p>
          <a:p>
            <a:pPr lvl="2"/>
            <a:r>
              <a:rPr lang="en-US" sz="2000" dirty="0"/>
              <a:t>Arduino as slaves for control of a specific subsystem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1EEE491B-2F2A-4355-A07A-AE38D682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55" y="1160592"/>
            <a:ext cx="2562451" cy="26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rduino and raspberry pi communication">
            <a:extLst>
              <a:ext uri="{FF2B5EF4-FFF2-40B4-BE49-F238E27FC236}">
                <a16:creationId xmlns:a16="http://schemas.microsoft.com/office/drawing/2014/main" id="{66C11DA5-55AC-4AAB-9AE5-196B290F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75" y="4108553"/>
            <a:ext cx="3935412" cy="158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2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8816513" cy="4121634"/>
          </a:xfrm>
        </p:spPr>
        <p:txBody>
          <a:bodyPr/>
          <a:lstStyle/>
          <a:p>
            <a:r>
              <a:rPr lang="en-US" sz="2600" dirty="0"/>
              <a:t>Data Collection</a:t>
            </a:r>
          </a:p>
          <a:p>
            <a:pPr lvl="1"/>
            <a:r>
              <a:rPr lang="en-US" sz="2400" dirty="0"/>
              <a:t>Assuming 25 mph and 1.5kHz max freq. (laser)</a:t>
            </a:r>
          </a:p>
          <a:p>
            <a:pPr lvl="2"/>
            <a:r>
              <a:rPr lang="en-US" sz="2200" dirty="0"/>
              <a:t>Measurement every ~8 mm</a:t>
            </a:r>
          </a:p>
          <a:p>
            <a:pPr lvl="2"/>
            <a:r>
              <a:rPr lang="en-US" sz="2200" dirty="0"/>
              <a:t>1 byte per data point : 5000+ miles per GB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40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96369-B593-468A-A041-8FEAB556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" y="1680035"/>
            <a:ext cx="6625899" cy="39058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070C08-8D39-457C-A80B-EF0A611E9F83}"/>
              </a:ext>
            </a:extLst>
          </p:cNvPr>
          <p:cNvSpPr/>
          <p:nvPr/>
        </p:nvSpPr>
        <p:spPr>
          <a:xfrm>
            <a:off x="7041501" y="2345449"/>
            <a:ext cx="3800670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3200" dirty="0"/>
              <a:t>Forces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i="1" dirty="0">
                <a:solidFill>
                  <a:srgbClr val="FF0000"/>
                </a:solidFill>
              </a:rPr>
              <a:t>F</a:t>
            </a:r>
            <a:r>
              <a:rPr lang="en-US" sz="2400" i="1" baseline="-25000" dirty="0">
                <a:solidFill>
                  <a:srgbClr val="FF0000"/>
                </a:solidFill>
              </a:rPr>
              <a:t>R</a:t>
            </a:r>
            <a:r>
              <a:rPr lang="en-US" sz="2400" i="1" dirty="0">
                <a:solidFill>
                  <a:srgbClr val="595959"/>
                </a:solidFill>
              </a:rPr>
              <a:t> </a:t>
            </a:r>
            <a:r>
              <a:rPr lang="en-US" sz="2400" dirty="0">
                <a:solidFill>
                  <a:srgbClr val="595959"/>
                </a:solidFill>
              </a:rPr>
              <a:t>→ Rolling Resistance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i="1" dirty="0">
                <a:solidFill>
                  <a:srgbClr val="0000FF"/>
                </a:solidFill>
              </a:rPr>
              <a:t>F</a:t>
            </a:r>
            <a:r>
              <a:rPr lang="en-US" sz="2400" i="1" baseline="-25000" dirty="0">
                <a:solidFill>
                  <a:srgbClr val="0000FF"/>
                </a:solidFill>
              </a:rPr>
              <a:t>D</a:t>
            </a:r>
            <a:r>
              <a:rPr lang="en-US" sz="2400" i="1" dirty="0">
                <a:solidFill>
                  <a:srgbClr val="595959"/>
                </a:solidFill>
              </a:rPr>
              <a:t> </a:t>
            </a:r>
            <a:r>
              <a:rPr lang="en-US" sz="2400" dirty="0">
                <a:solidFill>
                  <a:srgbClr val="595959"/>
                </a:solidFill>
              </a:rPr>
              <a:t>→ Air Drag</a:t>
            </a:r>
            <a:endParaRPr lang="en-US" sz="2400" dirty="0"/>
          </a:p>
          <a:p>
            <a:pPr>
              <a:spcAft>
                <a:spcPts val="1600"/>
              </a:spcAft>
            </a:pPr>
            <a:r>
              <a:rPr lang="en-US" sz="2400" i="1" dirty="0">
                <a:solidFill>
                  <a:srgbClr val="274E13"/>
                </a:solidFill>
              </a:rPr>
              <a:t>F</a:t>
            </a:r>
            <a:r>
              <a:rPr lang="en-US" sz="2400" i="1" baseline="-25000" dirty="0">
                <a:solidFill>
                  <a:srgbClr val="274E13"/>
                </a:solidFill>
              </a:rPr>
              <a:t>M</a:t>
            </a:r>
            <a:r>
              <a:rPr lang="en-US" sz="2400" i="1" dirty="0">
                <a:solidFill>
                  <a:srgbClr val="274E13"/>
                </a:solidFill>
              </a:rPr>
              <a:t> </a:t>
            </a:r>
            <a:r>
              <a:rPr lang="en-US" sz="2400" dirty="0">
                <a:solidFill>
                  <a:srgbClr val="595959"/>
                </a:solidFill>
              </a:rPr>
              <a:t>→ Motors</a:t>
            </a:r>
            <a:endParaRPr lang="en-US" sz="24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Motor Power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E2C853-7AAA-4473-AF82-1EDB65F0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1" y="1553839"/>
            <a:ext cx="4335846" cy="14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A23EB91-5498-40B4-9D34-EE89EC41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60" y="2933701"/>
            <a:ext cx="3659187" cy="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739A504-1327-445E-9DCC-AE747671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97" y="1704638"/>
            <a:ext cx="4241332" cy="132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D3090E5-E1C3-47CD-AD59-976CDEF4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28" y="3753863"/>
            <a:ext cx="10290079" cy="89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A04F21B-7E45-45F1-9F12-0E586E1E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66" y="4778102"/>
            <a:ext cx="2428782" cy="5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1DF92C04-1C06-4CEF-9D8C-767B9396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4" y="5367836"/>
            <a:ext cx="74199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637626-2E50-4E22-84C5-F71BDDED733E}"/>
              </a:ext>
            </a:extLst>
          </p:cNvPr>
          <p:cNvSpPr/>
          <p:nvPr/>
        </p:nvSpPr>
        <p:spPr>
          <a:xfrm>
            <a:off x="8300037" y="5471253"/>
            <a:ext cx="1547905" cy="680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183451-8AB1-4080-AD23-5E3E82B74E39}"/>
              </a:ext>
            </a:extLst>
          </p:cNvPr>
          <p:cNvSpPr/>
          <p:nvPr/>
        </p:nvSpPr>
        <p:spPr>
          <a:xfrm>
            <a:off x="6723193" y="1338176"/>
            <a:ext cx="3800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Velocity: 25mph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Motor Selection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4" y="1730263"/>
            <a:ext cx="8816513" cy="412163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Single motor (Alpha)</a:t>
            </a:r>
          </a:p>
          <a:p>
            <a:pPr lvl="1"/>
            <a:r>
              <a:rPr lang="en-US" sz="2000" dirty="0"/>
              <a:t>400W DC brushed motor</a:t>
            </a:r>
          </a:p>
          <a:p>
            <a:pPr lvl="1"/>
            <a:r>
              <a:rPr lang="en-US" sz="2000" dirty="0"/>
              <a:t>Rated 22 Amp</a:t>
            </a:r>
          </a:p>
          <a:p>
            <a:pPr lvl="1"/>
            <a:r>
              <a:rPr lang="en-US" sz="2000" dirty="0"/>
              <a:t>2 axle, front powered through chain/sprocket</a:t>
            </a:r>
          </a:p>
          <a:p>
            <a:r>
              <a:rPr lang="en-US" sz="2400" dirty="0"/>
              <a:t>Four motors (Beta)</a:t>
            </a:r>
          </a:p>
          <a:p>
            <a:pPr lvl="1"/>
            <a:r>
              <a:rPr lang="en-US" sz="2000" dirty="0"/>
              <a:t>4x 100W DC brushed motor</a:t>
            </a:r>
          </a:p>
          <a:p>
            <a:pPr lvl="1"/>
            <a:r>
              <a:rPr lang="en-US" sz="2000" dirty="0"/>
              <a:t>Wheel retraction mechanism does not allow for axles</a:t>
            </a:r>
          </a:p>
          <a:p>
            <a:pPr lvl="1"/>
            <a:r>
              <a:rPr lang="en-US" sz="2000" dirty="0"/>
              <a:t>Better traction, dynamic/independent control for stability</a:t>
            </a:r>
          </a:p>
        </p:txBody>
      </p:sp>
      <p:pic>
        <p:nvPicPr>
          <p:cNvPr id="11266" name="Picture 2" descr="Image result for xyd-6d 400w">
            <a:extLst>
              <a:ext uri="{FF2B5EF4-FFF2-40B4-BE49-F238E27FC236}">
                <a16:creationId xmlns:a16="http://schemas.microsoft.com/office/drawing/2014/main" id="{90572B13-406A-472E-8A6B-2E52A48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06" y="513297"/>
            <a:ext cx="2942802" cy="29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234E364-88B0-4348-828C-206EBDA669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61697" y="3110966"/>
            <a:ext cx="4164620" cy="619868"/>
          </a:xfrm>
        </p:spPr>
        <p:txBody>
          <a:bodyPr/>
          <a:lstStyle/>
          <a:p>
            <a:r>
              <a:rPr lang="en-US" sz="1400" dirty="0"/>
              <a:t>400W Scooter Motor</a:t>
            </a:r>
          </a:p>
        </p:txBody>
      </p:sp>
      <p:pic>
        <p:nvPicPr>
          <p:cNvPr id="11268" name="Picture 4" descr="Image result for 100w motor">
            <a:extLst>
              <a:ext uri="{FF2B5EF4-FFF2-40B4-BE49-F238E27FC236}">
                <a16:creationId xmlns:a16="http://schemas.microsoft.com/office/drawing/2014/main" id="{AFA0CCBD-AB2F-4BCF-83AC-E6A32D41C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13547" r="9220" b="9501"/>
          <a:stretch/>
        </p:blipFill>
        <p:spPr bwMode="auto">
          <a:xfrm>
            <a:off x="8121972" y="3532959"/>
            <a:ext cx="2693436" cy="254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1EA85A3-576A-4158-8B49-7BFE3A576945}"/>
              </a:ext>
            </a:extLst>
          </p:cNvPr>
          <p:cNvSpPr txBox="1">
            <a:spLocks/>
          </p:cNvSpPr>
          <p:nvPr/>
        </p:nvSpPr>
        <p:spPr>
          <a:xfrm>
            <a:off x="7386380" y="5907685"/>
            <a:ext cx="4164620" cy="619868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100W Scooter Motor</a:t>
            </a:r>
          </a:p>
        </p:txBody>
      </p:sp>
    </p:spTree>
    <p:extLst>
      <p:ext uri="{BB962C8B-B14F-4D97-AF65-F5344CB8AC3E}">
        <p14:creationId xmlns:p14="http://schemas.microsoft.com/office/powerpoint/2010/main" val="185774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 Force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2B13D7D-8C8F-44F0-BB3B-E160F457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09" y="2143457"/>
            <a:ext cx="7090406" cy="119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BE3DFF-5D45-4E58-BDB8-5A3DC1C5EEB8}"/>
              </a:ext>
            </a:extLst>
          </p:cNvPr>
          <p:cNvSpPr/>
          <p:nvPr/>
        </p:nvSpPr>
        <p:spPr>
          <a:xfrm>
            <a:off x="3789751" y="1620237"/>
            <a:ext cx="460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800" dirty="0"/>
              <a:t>Work-Energy Equation: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E322B6-2C00-4DDB-9920-56A012E70F29}"/>
              </a:ext>
            </a:extLst>
          </p:cNvPr>
          <p:cNvSpPr/>
          <p:nvPr/>
        </p:nvSpPr>
        <p:spPr>
          <a:xfrm>
            <a:off x="2487005" y="3139657"/>
            <a:ext cx="1240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Linear Kinetic Energy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F8BC4-5C20-410E-85BC-83CD16F3879F}"/>
              </a:ext>
            </a:extLst>
          </p:cNvPr>
          <p:cNvSpPr/>
          <p:nvPr/>
        </p:nvSpPr>
        <p:spPr>
          <a:xfrm>
            <a:off x="3622229" y="3139657"/>
            <a:ext cx="1240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Rotational Kinetic Energy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CE1F5-B6D4-4E9B-948E-02E58DFDE55E}"/>
              </a:ext>
            </a:extLst>
          </p:cNvPr>
          <p:cNvSpPr/>
          <p:nvPr/>
        </p:nvSpPr>
        <p:spPr>
          <a:xfrm>
            <a:off x="5179651" y="3139657"/>
            <a:ext cx="1240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Potential Energy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4A6342-D7AD-4BEB-B357-BD6BE7FB14EB}"/>
              </a:ext>
            </a:extLst>
          </p:cNvPr>
          <p:cNvSpPr/>
          <p:nvPr/>
        </p:nvSpPr>
        <p:spPr>
          <a:xfrm>
            <a:off x="6975030" y="3139657"/>
            <a:ext cx="1240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Braking Work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68A919-C027-4C37-B7FA-0231D851554F}"/>
              </a:ext>
            </a:extLst>
          </p:cNvPr>
          <p:cNvSpPr/>
          <p:nvPr/>
        </p:nvSpPr>
        <p:spPr>
          <a:xfrm>
            <a:off x="8401024" y="3139657"/>
            <a:ext cx="1240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Resistance Work</a:t>
            </a:r>
            <a:endParaRPr lang="en-US" sz="11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3D28C22-2534-46BA-8186-F9736A66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15" y="4476015"/>
            <a:ext cx="4258193" cy="103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8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 Force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112113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Stop within </a:t>
            </a:r>
            <a:r>
              <a:rPr lang="en-US" sz="2400" u="sng" dirty="0"/>
              <a:t>50 meters</a:t>
            </a:r>
            <a:r>
              <a:rPr lang="en-US" sz="2400" dirty="0"/>
              <a:t> from </a:t>
            </a:r>
            <a:r>
              <a:rPr lang="en-US" sz="2400" u="sng" dirty="0"/>
              <a:t>25mph</a:t>
            </a:r>
            <a:r>
              <a:rPr lang="en-US" sz="2400" dirty="0"/>
              <a:t> at </a:t>
            </a:r>
            <a:r>
              <a:rPr lang="en-US" sz="2400" u="sng" dirty="0"/>
              <a:t>50mm/m downhill</a:t>
            </a:r>
            <a:r>
              <a:rPr lang="en-US" sz="2400" dirty="0"/>
              <a:t> grade, </a:t>
            </a:r>
            <a:r>
              <a:rPr lang="en-US" sz="2400" u="sng" dirty="0"/>
              <a:t>no resistance </a:t>
            </a:r>
            <a:r>
              <a:rPr lang="en-US" sz="1800" i="1" dirty="0"/>
              <a:t>(Worst-case scenario)</a:t>
            </a:r>
          </a:p>
          <a:p>
            <a:pPr marL="0" indent="0" algn="ctr">
              <a:buNone/>
            </a:pPr>
            <a:endParaRPr lang="en-US" sz="1800" i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9274D20-84B2-4D09-9727-55D5C029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4" y="2730662"/>
            <a:ext cx="9858771" cy="283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C645E6-5021-4C45-A962-4A4C715B4C93}"/>
              </a:ext>
            </a:extLst>
          </p:cNvPr>
          <p:cNvSpPr/>
          <p:nvPr/>
        </p:nvSpPr>
        <p:spPr>
          <a:xfrm>
            <a:off x="4764833" y="4936298"/>
            <a:ext cx="2395893" cy="680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C41C4C-524E-4DA0-8A7A-4DC5CB95B3A7}"/>
              </a:ext>
            </a:extLst>
          </p:cNvPr>
          <p:cNvSpPr/>
          <p:nvPr/>
        </p:nvSpPr>
        <p:spPr>
          <a:xfrm>
            <a:off x="4867805" y="5617074"/>
            <a:ext cx="2080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Total Braking Force</a:t>
            </a:r>
            <a:endParaRPr lang="en-US" sz="1100" u="sng" dirty="0"/>
          </a:p>
        </p:txBody>
      </p:sp>
    </p:spTree>
    <p:extLst>
      <p:ext uri="{BB962C8B-B14F-4D97-AF65-F5344CB8AC3E}">
        <p14:creationId xmlns:p14="http://schemas.microsoft.com/office/powerpoint/2010/main" val="25558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0061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 Force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112113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Assuming 4 brakes (1 per wheel) for the beta prototype</a:t>
            </a:r>
            <a:endParaRPr lang="en-US" sz="1800" dirty="0"/>
          </a:p>
          <a:p>
            <a:pPr marL="0" indent="0" algn="ctr">
              <a:buNone/>
            </a:pPr>
            <a:endParaRPr lang="en-US" sz="1800" i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1D2211B-D87A-467E-8ED8-20B4A5D6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1" y="2279530"/>
            <a:ext cx="27432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88C25B1C-2415-4535-BDD5-0AD76EE1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64" y="2587513"/>
            <a:ext cx="3649661" cy="116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7085417-0B56-4622-9A73-023CD440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9" y="4147911"/>
            <a:ext cx="6600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9E93A1-B075-439D-A894-972CA70AC614}"/>
              </a:ext>
            </a:extLst>
          </p:cNvPr>
          <p:cNvSpPr/>
          <p:nvPr/>
        </p:nvSpPr>
        <p:spPr>
          <a:xfrm>
            <a:off x="8065245" y="4147911"/>
            <a:ext cx="1329579" cy="54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F179C9-A444-4039-A2DA-018989F4940E}"/>
              </a:ext>
            </a:extLst>
          </p:cNvPr>
          <p:cNvSpPr/>
          <p:nvPr/>
        </p:nvSpPr>
        <p:spPr>
          <a:xfrm>
            <a:off x="7487581" y="4735842"/>
            <a:ext cx="248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Braking Force per Wheel</a:t>
            </a:r>
            <a:endParaRPr lang="en-US" sz="1100" u="sng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095968A-6EC7-4026-848E-A335195743A4}"/>
              </a:ext>
            </a:extLst>
          </p:cNvPr>
          <p:cNvSpPr txBox="1">
            <a:spLocks/>
          </p:cNvSpPr>
          <p:nvPr/>
        </p:nvSpPr>
        <p:spPr>
          <a:xfrm>
            <a:off x="302604" y="5149348"/>
            <a:ext cx="112113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1 brake for the alpha prototype</a:t>
            </a:r>
          </a:p>
          <a:p>
            <a:pPr lvl="1"/>
            <a:r>
              <a:rPr lang="en-US" sz="2200" u="sng" dirty="0"/>
              <a:t>184.7 N</a:t>
            </a:r>
            <a:r>
              <a:rPr lang="en-US" sz="2200" dirty="0"/>
              <a:t>  braking force</a:t>
            </a:r>
            <a:endParaRPr lang="en-US" sz="1600" dirty="0"/>
          </a:p>
          <a:p>
            <a:pPr marL="0" indent="0" algn="ctr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51690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 Force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418534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Servo motor (high torque) to pull on brake cable</a:t>
            </a:r>
          </a:p>
          <a:p>
            <a:pPr lvl="1"/>
            <a:r>
              <a:rPr lang="en-US" sz="2000" dirty="0"/>
              <a:t>20kg-cm</a:t>
            </a:r>
          </a:p>
          <a:p>
            <a:pPr lvl="1"/>
            <a:r>
              <a:rPr lang="en-US" sz="2000" dirty="0"/>
              <a:t>Arm length of 25mm</a:t>
            </a:r>
          </a:p>
          <a:p>
            <a:pPr lvl="2"/>
            <a:r>
              <a:rPr lang="en-US" sz="2000" dirty="0"/>
              <a:t>Output force of 78N</a:t>
            </a:r>
          </a:p>
          <a:p>
            <a:r>
              <a:rPr lang="en-US" sz="2400" dirty="0"/>
              <a:t>For beta prototype</a:t>
            </a:r>
          </a:p>
          <a:p>
            <a:pPr lvl="1"/>
            <a:r>
              <a:rPr lang="en-US" sz="2200" dirty="0"/>
              <a:t>78N per wheel &gt;&gt; 46.2N required</a:t>
            </a:r>
          </a:p>
          <a:p>
            <a:r>
              <a:rPr lang="en-US" sz="2400" dirty="0"/>
              <a:t>For alpha prototype</a:t>
            </a:r>
          </a:p>
          <a:p>
            <a:pPr lvl="1"/>
            <a:r>
              <a:rPr lang="en-US" sz="2200" dirty="0"/>
              <a:t>78N &lt; 184.7N required</a:t>
            </a:r>
          </a:p>
          <a:p>
            <a:pPr lvl="2"/>
            <a:r>
              <a:rPr lang="en-US" sz="2000" dirty="0"/>
              <a:t>Reduce through use of pulleys or use higher torque servo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1D6A5AF-D9BB-4B0A-B468-41B3DC79D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75" y="2086726"/>
            <a:ext cx="3980258" cy="26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9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Battery Selection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3"/>
            <a:ext cx="6969051" cy="134262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Assuming 15-mile inspection at 25 mph</a:t>
            </a:r>
          </a:p>
          <a:p>
            <a:pPr lvl="1"/>
            <a:r>
              <a:rPr lang="en-US" sz="2000" dirty="0"/>
              <a:t>36-minute run time</a:t>
            </a:r>
          </a:p>
          <a:p>
            <a:pPr lvl="1"/>
            <a:r>
              <a:rPr lang="en-US" sz="2000" dirty="0"/>
              <a:t>Motors are most power consuming (by large margin)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47DA4DA-14F1-4E8C-8518-19BBC883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3112118"/>
            <a:ext cx="5791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181EE54C-F1F0-48B6-B2B7-D8ECD6F6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30" y="4285356"/>
            <a:ext cx="5267163" cy="9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8D57D00B-40E2-4EF8-9744-91C9D2EC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29" y="5238521"/>
            <a:ext cx="8297924" cy="90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5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Battery Selection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6.48Ah </a:t>
            </a:r>
            <a:r>
              <a:rPr lang="en-US" sz="2400" dirty="0">
                <a:sym typeface="Wingdings" panose="05000000000000000000" pitchFamily="2" charset="2"/>
              </a:rPr>
              <a:t> 7Ah</a:t>
            </a:r>
          </a:p>
          <a:p>
            <a:r>
              <a:rPr lang="en-US" sz="2400" dirty="0">
                <a:sym typeface="Wingdings" panose="05000000000000000000" pitchFamily="2" charset="2"/>
              </a:rPr>
              <a:t>Sealed Lead Acid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Safer than Lithium-ion, no fires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2x 12V 7Ah batteries in series</a:t>
            </a:r>
          </a:p>
          <a:p>
            <a:pPr lvl="1" algn="just"/>
            <a:r>
              <a:rPr lang="en-US" sz="2200" b="1" u="sng" dirty="0">
                <a:sym typeface="Wingdings" panose="05000000000000000000" pitchFamily="2" charset="2"/>
              </a:rPr>
              <a:t>24V 7Ah</a:t>
            </a:r>
          </a:p>
          <a:p>
            <a:pPr lvl="1" algn="just"/>
            <a:r>
              <a:rPr lang="en-US" sz="2200" dirty="0">
                <a:sym typeface="Wingdings" panose="05000000000000000000" pitchFamily="2" charset="2"/>
              </a:rPr>
              <a:t>24V needed for motors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8C36AE7-D07F-4769-BD40-D8DAE1EA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984310"/>
            <a:ext cx="4684363" cy="308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81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Isometric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4" name="Picture 3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D6E63D3C-9526-4DF1-8028-233F1BA30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58" y="1414163"/>
            <a:ext cx="7397908" cy="47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Top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close up of a light switch&#10;&#10;Description automatically generated">
            <a:extLst>
              <a:ext uri="{FF2B5EF4-FFF2-40B4-BE49-F238E27FC236}">
                <a16:creationId xmlns:a16="http://schemas.microsoft.com/office/drawing/2014/main" id="{03EEB8CE-AAD3-4ECD-B816-D2CD74C9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44" y="1414163"/>
            <a:ext cx="7414935" cy="48789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A81811-AD09-4C29-8F81-CEA3889B6CFF}"/>
              </a:ext>
            </a:extLst>
          </p:cNvPr>
          <p:cNvSpPr/>
          <p:nvPr/>
        </p:nvSpPr>
        <p:spPr>
          <a:xfrm>
            <a:off x="6205193" y="329964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Motor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135A5-B610-45B3-A8BF-155A02DB40B1}"/>
              </a:ext>
            </a:extLst>
          </p:cNvPr>
          <p:cNvSpPr/>
          <p:nvPr/>
        </p:nvSpPr>
        <p:spPr>
          <a:xfrm>
            <a:off x="5325005" y="320902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Batteries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7254A-AC3A-4604-8880-E664CAF0EFC3}"/>
              </a:ext>
            </a:extLst>
          </p:cNvPr>
          <p:cNvSpPr/>
          <p:nvPr/>
        </p:nvSpPr>
        <p:spPr>
          <a:xfrm>
            <a:off x="7308979" y="226492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Bearing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B51808-F46C-4867-9511-EC31FFB6ECF9}"/>
              </a:ext>
            </a:extLst>
          </p:cNvPr>
          <p:cNvSpPr/>
          <p:nvPr/>
        </p:nvSpPr>
        <p:spPr>
          <a:xfrm>
            <a:off x="5325005" y="1969017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Axle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CD665A-EEC0-4974-998C-50149C5051DD}"/>
              </a:ext>
            </a:extLst>
          </p:cNvPr>
          <p:cNvSpPr/>
          <p:nvPr/>
        </p:nvSpPr>
        <p:spPr>
          <a:xfrm>
            <a:off x="2223453" y="279322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Wheel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3D18A1-63C4-43BF-8938-4FA3A5F057EE}"/>
              </a:ext>
            </a:extLst>
          </p:cNvPr>
          <p:cNvSpPr/>
          <p:nvPr/>
        </p:nvSpPr>
        <p:spPr>
          <a:xfrm>
            <a:off x="4572672" y="486816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Disk Brake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B459-C77A-443D-B66A-F2A513C925F2}"/>
              </a:ext>
            </a:extLst>
          </p:cNvPr>
          <p:cNvSpPr/>
          <p:nvPr/>
        </p:nvSpPr>
        <p:spPr>
          <a:xfrm>
            <a:off x="5944272" y="540603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Sprocket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92ACF-5F20-4E98-B5F0-26CCC3BD017D}"/>
              </a:ext>
            </a:extLst>
          </p:cNvPr>
          <p:cNvSpPr/>
          <p:nvPr/>
        </p:nvSpPr>
        <p:spPr>
          <a:xfrm>
            <a:off x="6138154" y="444474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Chain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B74A4-209A-412E-8139-7CEE550ABA1E}"/>
              </a:ext>
            </a:extLst>
          </p:cNvPr>
          <p:cNvSpPr/>
          <p:nvPr/>
        </p:nvSpPr>
        <p:spPr>
          <a:xfrm>
            <a:off x="7770675" y="3505219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Sensor Mount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8709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CF59A7BF-FF8A-4019-8591-2F123ADB7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10" y="1449889"/>
            <a:ext cx="8968403" cy="447999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Close 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81811-AD09-4C29-8F81-CEA3889B6CFF}"/>
              </a:ext>
            </a:extLst>
          </p:cNvPr>
          <p:cNvSpPr/>
          <p:nvPr/>
        </p:nvSpPr>
        <p:spPr>
          <a:xfrm>
            <a:off x="8065904" y="2902837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Motor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135A5-B610-45B3-A8BF-155A02DB40B1}"/>
              </a:ext>
            </a:extLst>
          </p:cNvPr>
          <p:cNvSpPr/>
          <p:nvPr/>
        </p:nvSpPr>
        <p:spPr>
          <a:xfrm>
            <a:off x="5325005" y="320902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Batteries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7254A-AC3A-4604-8880-E664CAF0EFC3}"/>
              </a:ext>
            </a:extLst>
          </p:cNvPr>
          <p:cNvSpPr/>
          <p:nvPr/>
        </p:nvSpPr>
        <p:spPr>
          <a:xfrm>
            <a:off x="1971869" y="2015189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Bearing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B51808-F46C-4867-9511-EC31FFB6ECF9}"/>
              </a:ext>
            </a:extLst>
          </p:cNvPr>
          <p:cNvSpPr/>
          <p:nvPr/>
        </p:nvSpPr>
        <p:spPr>
          <a:xfrm>
            <a:off x="4374262" y="364910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Axle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CD665A-EEC0-4974-998C-50149C5051DD}"/>
              </a:ext>
            </a:extLst>
          </p:cNvPr>
          <p:cNvSpPr/>
          <p:nvPr/>
        </p:nvSpPr>
        <p:spPr>
          <a:xfrm>
            <a:off x="8424175" y="540603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Wheel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3D18A1-63C4-43BF-8938-4FA3A5F057EE}"/>
              </a:ext>
            </a:extLst>
          </p:cNvPr>
          <p:cNvSpPr/>
          <p:nvPr/>
        </p:nvSpPr>
        <p:spPr>
          <a:xfrm>
            <a:off x="2584106" y="350032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Disk Brake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B459-C77A-443D-B66A-F2A513C925F2}"/>
              </a:ext>
            </a:extLst>
          </p:cNvPr>
          <p:cNvSpPr/>
          <p:nvPr/>
        </p:nvSpPr>
        <p:spPr>
          <a:xfrm>
            <a:off x="4781055" y="472002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Sprocket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92ACF-5F20-4E98-B5F0-26CCC3BD017D}"/>
              </a:ext>
            </a:extLst>
          </p:cNvPr>
          <p:cNvSpPr/>
          <p:nvPr/>
        </p:nvSpPr>
        <p:spPr>
          <a:xfrm>
            <a:off x="6492718" y="408629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Chain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B74A4-209A-412E-8139-7CEE550ABA1E}"/>
              </a:ext>
            </a:extLst>
          </p:cNvPr>
          <p:cNvSpPr/>
          <p:nvPr/>
        </p:nvSpPr>
        <p:spPr>
          <a:xfrm>
            <a:off x="9052080" y="4834177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Sensor Mount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8891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Front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traffic light&#10;&#10;Description automatically generated">
            <a:extLst>
              <a:ext uri="{FF2B5EF4-FFF2-40B4-BE49-F238E27FC236}">
                <a16:creationId xmlns:a16="http://schemas.microsoft.com/office/drawing/2014/main" id="{9CA270FF-A32F-4BDE-B7DF-89ED31488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6049"/>
            <a:ext cx="12188825" cy="45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0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Sensor Mount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4" name="Picture 3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3C2BB555-9F94-4243-8154-9B3A9145C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91" y="2122986"/>
            <a:ext cx="6567146" cy="3132477"/>
          </a:xfrm>
          <a:prstGeom prst="rect">
            <a:avLst/>
          </a:prstGeom>
        </p:spPr>
      </p:pic>
      <p:pic>
        <p:nvPicPr>
          <p:cNvPr id="9" name="Picture 8" descr="A picture containing hanging, bird, light, traffic&#10;&#10;Description automatically generated">
            <a:extLst>
              <a:ext uri="{FF2B5EF4-FFF2-40B4-BE49-F238E27FC236}">
                <a16:creationId xmlns:a16="http://schemas.microsoft.com/office/drawing/2014/main" id="{84B847EB-978C-46C4-A62E-357988295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" y="2122986"/>
            <a:ext cx="5100735" cy="31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79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Axle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Axle : Stainless Steel 304 5/8” Rod</a:t>
            </a:r>
          </a:p>
          <a:p>
            <a:r>
              <a:rPr lang="en-US" sz="2400" dirty="0">
                <a:sym typeface="Wingdings" panose="05000000000000000000" pitchFamily="2" charset="2"/>
              </a:rPr>
              <a:t>Deformation analysis assuming 40kg vehicle (100N per bearing)</a:t>
            </a: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238CD84-68FB-4D71-B11E-E8973B9BB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2" t="18973" r="13345" b="30176"/>
          <a:stretch/>
        </p:blipFill>
        <p:spPr bwMode="auto">
          <a:xfrm>
            <a:off x="1270485" y="2913282"/>
            <a:ext cx="9647853" cy="33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CB8431-6FE0-4C2E-9268-94EFA56918D5}"/>
              </a:ext>
            </a:extLst>
          </p:cNvPr>
          <p:cNvSpPr/>
          <p:nvPr/>
        </p:nvSpPr>
        <p:spPr>
          <a:xfrm>
            <a:off x="3324334" y="412858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100N (Bearing)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2E9F34-21AC-42BA-AB79-DCBBDC35FAFB}"/>
              </a:ext>
            </a:extLst>
          </p:cNvPr>
          <p:cNvSpPr/>
          <p:nvPr/>
        </p:nvSpPr>
        <p:spPr>
          <a:xfrm>
            <a:off x="6275918" y="412858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100N (Bearing)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06662-BD94-426B-8C36-14459D66E4EB}"/>
              </a:ext>
            </a:extLst>
          </p:cNvPr>
          <p:cNvSpPr/>
          <p:nvPr/>
        </p:nvSpPr>
        <p:spPr>
          <a:xfrm>
            <a:off x="1207873" y="444474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Wheel (fixed)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437F9-9106-49BF-9A74-E6831D329663}"/>
              </a:ext>
            </a:extLst>
          </p:cNvPr>
          <p:cNvSpPr/>
          <p:nvPr/>
        </p:nvSpPr>
        <p:spPr>
          <a:xfrm>
            <a:off x="8509245" y="4444745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Wheel (fixed)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E57E30-2F26-4952-AD72-E01A9BB6DA80}"/>
              </a:ext>
            </a:extLst>
          </p:cNvPr>
          <p:cNvSpPr/>
          <p:nvPr/>
        </p:nvSpPr>
        <p:spPr>
          <a:xfrm>
            <a:off x="3875314" y="3196046"/>
            <a:ext cx="3645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Max Deformation: ~5mm at center (</a:t>
            </a:r>
            <a:r>
              <a:rPr lang="en-US" u="sng" dirty="0">
                <a:solidFill>
                  <a:srgbClr val="00B050"/>
                </a:solidFill>
              </a:rPr>
              <a:t>Acceptable</a:t>
            </a:r>
            <a:r>
              <a:rPr lang="en-US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1308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466049"/>
            <a:ext cx="5115371" cy="4081881"/>
          </a:xfrm>
        </p:spPr>
        <p:txBody>
          <a:bodyPr/>
          <a:lstStyle/>
          <a:p>
            <a:pPr fontAlgn="base"/>
            <a:r>
              <a:rPr lang="en-US" sz="2800" b="1" dirty="0"/>
              <a:t>5.7 million </a:t>
            </a:r>
            <a:r>
              <a:rPr lang="en-US" sz="2800" dirty="0"/>
              <a:t>ride subway everyday</a:t>
            </a:r>
          </a:p>
          <a:p>
            <a:pPr lvl="1" fontAlgn="base"/>
            <a:r>
              <a:rPr lang="en-US" sz="2800" dirty="0"/>
              <a:t>Too many delays</a:t>
            </a:r>
            <a:endParaRPr lang="en-US" sz="2600" dirty="0"/>
          </a:p>
          <a:p>
            <a:pPr fontAlgn="base"/>
            <a:r>
              <a:rPr lang="en-US" sz="2800" dirty="0"/>
              <a:t>Track Geometry Cars are too few and too expensive</a:t>
            </a:r>
          </a:p>
          <a:p>
            <a:pPr lvl="1" fontAlgn="base"/>
            <a:r>
              <a:rPr lang="en-US" sz="2600" dirty="0"/>
              <a:t>Reactive inspection &amp; </a:t>
            </a:r>
            <a:r>
              <a:rPr lang="en-US" sz="2800" dirty="0"/>
              <a:t>maintenance</a:t>
            </a:r>
            <a:r>
              <a:rPr lang="en-US" sz="2600" dirty="0"/>
              <a:t> cause high costs</a:t>
            </a:r>
          </a:p>
          <a:p>
            <a:pPr fontAlgn="base"/>
            <a:endParaRPr lang="en-US" sz="2800" dirty="0"/>
          </a:p>
          <a:p>
            <a:pPr fontAlgn="base"/>
            <a:endParaRPr lang="en-US" sz="2800" dirty="0"/>
          </a:p>
          <a:p>
            <a:pPr marL="0" indent="0" fontAlgn="base">
              <a:buNone/>
            </a:pPr>
            <a:endParaRPr 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208061-5899-4110-A656-B9C175431D7D}"/>
              </a:ext>
            </a:extLst>
          </p:cNvPr>
          <p:cNvSpPr txBox="1">
            <a:spLocks/>
          </p:cNvSpPr>
          <p:nvPr/>
        </p:nvSpPr>
        <p:spPr>
          <a:xfrm>
            <a:off x="5912832" y="5547930"/>
            <a:ext cx="5791808" cy="619868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MTA Track Geometry Car</a:t>
            </a:r>
          </a:p>
          <a:p>
            <a:r>
              <a:rPr lang="en-US" sz="1400"/>
              <a:t>(Bejarano, 2012)</a:t>
            </a:r>
            <a:endParaRPr lang="en-US" sz="14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A29324E-A761-47B5-960A-05CC1A86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41" y="1321264"/>
            <a:ext cx="6314378" cy="418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Progress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blue sign sitting on top of a wooden table&#10;&#10;Description automatically generated">
            <a:extLst>
              <a:ext uri="{FF2B5EF4-FFF2-40B4-BE49-F238E27FC236}">
                <a16:creationId xmlns:a16="http://schemas.microsoft.com/office/drawing/2014/main" id="{0CC3FD10-484D-416D-BD07-47E9B0F99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9" y="1730262"/>
            <a:ext cx="5693984" cy="4270488"/>
          </a:xfrm>
          <a:prstGeom prst="rect">
            <a:avLst/>
          </a:prstGeom>
        </p:spPr>
      </p:pic>
      <p:pic>
        <p:nvPicPr>
          <p:cNvPr id="9" name="Picture 8" descr="A picture containing table, indoor, wooden, sitting&#10;&#10;Description automatically generated">
            <a:extLst>
              <a:ext uri="{FF2B5EF4-FFF2-40B4-BE49-F238E27FC236}">
                <a16:creationId xmlns:a16="http://schemas.microsoft.com/office/drawing/2014/main" id="{D31E87D6-B1BF-4621-888D-AFA0E694A9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0"/>
          <a:stretch/>
        </p:blipFill>
        <p:spPr>
          <a:xfrm>
            <a:off x="5970325" y="1730262"/>
            <a:ext cx="6043911" cy="42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74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Progress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804D689-FCA6-43DA-82EA-934713A20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38" y="1414163"/>
            <a:ext cx="6387148" cy="4790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A228F7-D8AF-4C7E-996C-1089CA457028}"/>
              </a:ext>
            </a:extLst>
          </p:cNvPr>
          <p:cNvSpPr/>
          <p:nvPr/>
        </p:nvSpPr>
        <p:spPr>
          <a:xfrm>
            <a:off x="4842238" y="344001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C35D2-5EAD-44BB-BFBD-2702419C2C74}"/>
              </a:ext>
            </a:extLst>
          </p:cNvPr>
          <p:cNvSpPr/>
          <p:nvPr/>
        </p:nvSpPr>
        <p:spPr>
          <a:xfrm>
            <a:off x="6293086" y="513017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 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DDD56-90FD-4F42-BB4D-9E4273F51058}"/>
              </a:ext>
            </a:extLst>
          </p:cNvPr>
          <p:cNvSpPr/>
          <p:nvPr/>
        </p:nvSpPr>
        <p:spPr>
          <a:xfrm>
            <a:off x="7753078" y="304914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Power Supply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B1F7-8834-4A41-8F55-C33E08B5E191}"/>
              </a:ext>
            </a:extLst>
          </p:cNvPr>
          <p:cNvSpPr/>
          <p:nvPr/>
        </p:nvSpPr>
        <p:spPr>
          <a:xfrm>
            <a:off x="3900406" y="427824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Arduino Nano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50FCC-8F9A-421E-91EC-1ABE844DE0A8}"/>
              </a:ext>
            </a:extLst>
          </p:cNvPr>
          <p:cNvSpPr/>
          <p:nvPr/>
        </p:nvSpPr>
        <p:spPr>
          <a:xfrm>
            <a:off x="2803225" y="245025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Potentiometer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95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Progress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228F7-D8AF-4C7E-996C-1089CA457028}"/>
              </a:ext>
            </a:extLst>
          </p:cNvPr>
          <p:cNvSpPr/>
          <p:nvPr/>
        </p:nvSpPr>
        <p:spPr>
          <a:xfrm>
            <a:off x="4842238" y="344001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C35D2-5EAD-44BB-BFBD-2702419C2C74}"/>
              </a:ext>
            </a:extLst>
          </p:cNvPr>
          <p:cNvSpPr/>
          <p:nvPr/>
        </p:nvSpPr>
        <p:spPr>
          <a:xfrm>
            <a:off x="6293086" y="513017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 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DDD56-90FD-4F42-BB4D-9E4273F51058}"/>
              </a:ext>
            </a:extLst>
          </p:cNvPr>
          <p:cNvSpPr/>
          <p:nvPr/>
        </p:nvSpPr>
        <p:spPr>
          <a:xfrm>
            <a:off x="7753078" y="304914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Power Supply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B1F7-8834-4A41-8F55-C33E08B5E191}"/>
              </a:ext>
            </a:extLst>
          </p:cNvPr>
          <p:cNvSpPr/>
          <p:nvPr/>
        </p:nvSpPr>
        <p:spPr>
          <a:xfrm>
            <a:off x="3900406" y="427824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Arduino Nano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50FCC-8F9A-421E-91EC-1ABE844DE0A8}"/>
              </a:ext>
            </a:extLst>
          </p:cNvPr>
          <p:cNvSpPr/>
          <p:nvPr/>
        </p:nvSpPr>
        <p:spPr>
          <a:xfrm>
            <a:off x="2803225" y="245025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Potentiometer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D23F23-A6C5-4ABC-B47C-38E179FE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67" y="1502503"/>
            <a:ext cx="3627673" cy="362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1D593F-ED2F-4F58-967E-D79C14BB7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61" y="2043956"/>
            <a:ext cx="2616957" cy="26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2AF527-D3E0-47A2-95EF-34ACF1D2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28" y="2043956"/>
            <a:ext cx="3237846" cy="25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DC993-9F6F-454A-810A-AE7F51F609F0}"/>
              </a:ext>
            </a:extLst>
          </p:cNvPr>
          <p:cNvSpPr/>
          <p:nvPr/>
        </p:nvSpPr>
        <p:spPr>
          <a:xfrm>
            <a:off x="1184704" y="5130176"/>
            <a:ext cx="227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12V 7Ah SLA Batteries</a:t>
            </a:r>
            <a:endParaRPr lang="en-US" sz="1100" u="sn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E3D5C-96D4-4218-95D3-D5415F456951}"/>
              </a:ext>
            </a:extLst>
          </p:cNvPr>
          <p:cNvSpPr/>
          <p:nvPr/>
        </p:nvSpPr>
        <p:spPr>
          <a:xfrm>
            <a:off x="4991186" y="5130176"/>
            <a:ext cx="260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12V 1.2A Phased Charger</a:t>
            </a:r>
            <a:endParaRPr lang="en-US" sz="1100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40E3FD-7202-4AB9-9436-79B5EA6A8C9E}"/>
              </a:ext>
            </a:extLst>
          </p:cNvPr>
          <p:cNvSpPr/>
          <p:nvPr/>
        </p:nvSpPr>
        <p:spPr>
          <a:xfrm>
            <a:off x="8585387" y="5130176"/>
            <a:ext cx="2942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Gyro + Accel + Compass IMU</a:t>
            </a:r>
            <a:endParaRPr lang="en-US" sz="1100" u="sng" dirty="0"/>
          </a:p>
        </p:txBody>
      </p:sp>
    </p:spTree>
    <p:extLst>
      <p:ext uri="{BB962C8B-B14F-4D97-AF65-F5344CB8AC3E}">
        <p14:creationId xmlns:p14="http://schemas.microsoft.com/office/powerpoint/2010/main" val="340701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Progress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228F7-D8AF-4C7E-996C-1089CA457028}"/>
              </a:ext>
            </a:extLst>
          </p:cNvPr>
          <p:cNvSpPr/>
          <p:nvPr/>
        </p:nvSpPr>
        <p:spPr>
          <a:xfrm>
            <a:off x="4842238" y="344001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C35D2-5EAD-44BB-BFBD-2702419C2C74}"/>
              </a:ext>
            </a:extLst>
          </p:cNvPr>
          <p:cNvSpPr/>
          <p:nvPr/>
        </p:nvSpPr>
        <p:spPr>
          <a:xfrm>
            <a:off x="6293086" y="513017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 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DDD56-90FD-4F42-BB4D-9E4273F51058}"/>
              </a:ext>
            </a:extLst>
          </p:cNvPr>
          <p:cNvSpPr/>
          <p:nvPr/>
        </p:nvSpPr>
        <p:spPr>
          <a:xfrm>
            <a:off x="7753078" y="304914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Power Supply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B1F7-8834-4A41-8F55-C33E08B5E191}"/>
              </a:ext>
            </a:extLst>
          </p:cNvPr>
          <p:cNvSpPr/>
          <p:nvPr/>
        </p:nvSpPr>
        <p:spPr>
          <a:xfrm>
            <a:off x="3900406" y="427824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Arduino Nano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50FCC-8F9A-421E-91EC-1ABE844DE0A8}"/>
              </a:ext>
            </a:extLst>
          </p:cNvPr>
          <p:cNvSpPr/>
          <p:nvPr/>
        </p:nvSpPr>
        <p:spPr>
          <a:xfrm>
            <a:off x="2803225" y="245025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Potentiometer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DC993-9F6F-454A-810A-AE7F51F609F0}"/>
              </a:ext>
            </a:extLst>
          </p:cNvPr>
          <p:cNvSpPr/>
          <p:nvPr/>
        </p:nvSpPr>
        <p:spPr>
          <a:xfrm>
            <a:off x="870300" y="5130568"/>
            <a:ext cx="2903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VL6180X </a:t>
            </a:r>
            <a:r>
              <a:rPr lang="en-US" u="sng" dirty="0" err="1"/>
              <a:t>ToF</a:t>
            </a:r>
            <a:r>
              <a:rPr lang="en-US" u="sng" dirty="0"/>
              <a:t> Distance Sensor</a:t>
            </a:r>
            <a:endParaRPr lang="en-US" sz="1100" u="sn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CE3D5C-96D4-4218-95D3-D5415F456951}"/>
              </a:ext>
            </a:extLst>
          </p:cNvPr>
          <p:cNvSpPr/>
          <p:nvPr/>
        </p:nvSpPr>
        <p:spPr>
          <a:xfrm>
            <a:off x="4991186" y="5130176"/>
            <a:ext cx="260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SS 304 5/8” Rod</a:t>
            </a:r>
            <a:endParaRPr lang="en-US" sz="1100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40E3FD-7202-4AB9-9436-79B5EA6A8C9E}"/>
              </a:ext>
            </a:extLst>
          </p:cNvPr>
          <p:cNvSpPr/>
          <p:nvPr/>
        </p:nvSpPr>
        <p:spPr>
          <a:xfrm>
            <a:off x="8585387" y="5130176"/>
            <a:ext cx="2942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u="sng" dirty="0"/>
              <a:t>5/8” Pillow Block Bearings</a:t>
            </a:r>
            <a:endParaRPr lang="en-US" sz="1100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01A3C1-559C-4B19-BE89-C8CE402B1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" y="1859421"/>
            <a:ext cx="3531870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D2458B-4894-4048-8278-6EB998DB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23" y="1583751"/>
            <a:ext cx="3230326" cy="323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E914BC1-5F39-4D1E-9C61-9EC0DE5C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84" y="1730261"/>
            <a:ext cx="3146538" cy="31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28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421810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Alpha prototype parts</a:t>
            </a:r>
          </a:p>
          <a:p>
            <a:r>
              <a:rPr lang="en-US" sz="2800" dirty="0">
                <a:sym typeface="Wingdings" panose="05000000000000000000" pitchFamily="2" charset="2"/>
              </a:rPr>
              <a:t>Track gauge analysis code</a:t>
            </a:r>
          </a:p>
          <a:p>
            <a:r>
              <a:rPr lang="en-US" sz="2800" dirty="0">
                <a:sym typeface="Wingdings" panose="05000000000000000000" pitchFamily="2" charset="2"/>
              </a:rPr>
              <a:t>Alpha prototype</a:t>
            </a:r>
          </a:p>
          <a:p>
            <a:r>
              <a:rPr lang="en-US" sz="2800" dirty="0">
                <a:sym typeface="Wingdings" panose="05000000000000000000" pitchFamily="2" charset="2"/>
              </a:rPr>
              <a:t>Testing location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Testing and analysis</a:t>
            </a:r>
          </a:p>
          <a:p>
            <a:r>
              <a:rPr lang="en-US" sz="2800" dirty="0">
                <a:sym typeface="Wingdings" panose="05000000000000000000" pitchFamily="2" charset="2"/>
              </a:rPr>
              <a:t>Forward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350502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Budget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96EFF-F3B3-43FB-A24E-0CFA4BCA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126272"/>
              </p:ext>
            </p:extLst>
          </p:nvPr>
        </p:nvGraphicFramePr>
        <p:xfrm>
          <a:off x="1408999" y="1875428"/>
          <a:ext cx="9370826" cy="346244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4679792">
                  <a:extLst>
                    <a:ext uri="{9D8B030D-6E8A-4147-A177-3AD203B41FA5}">
                      <a16:colId xmlns:a16="http://schemas.microsoft.com/office/drawing/2014/main" val="2840941178"/>
                    </a:ext>
                  </a:extLst>
                </a:gridCol>
                <a:gridCol w="4691034">
                  <a:extLst>
                    <a:ext uri="{9D8B030D-6E8A-4147-A177-3AD203B41FA5}">
                      <a16:colId xmlns:a16="http://schemas.microsoft.com/office/drawing/2014/main" val="3335585893"/>
                    </a:ext>
                  </a:extLst>
                </a:gridCol>
              </a:tblGrid>
              <a:tr h="656960">
                <a:tc gridSpan="2"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</a:rPr>
                        <a:t>Purchased Sensors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30158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Item: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Price: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302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Laser Sensors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Donation from Micro-Epsilon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03213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Gyro + Accelerometer Unit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$15.95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39481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IR Time-of-Flight Sensor (x3)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$25.47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45776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Total: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$41.42</a:t>
                      </a:r>
                      <a:endParaRPr lang="en-US" sz="3200" b="1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58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767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Budget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96EFF-F3B3-43FB-A24E-0CFA4BCA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23012"/>
              </p:ext>
            </p:extLst>
          </p:nvPr>
        </p:nvGraphicFramePr>
        <p:xfrm>
          <a:off x="1408999" y="1545228"/>
          <a:ext cx="9370826" cy="4019292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4679792">
                  <a:extLst>
                    <a:ext uri="{9D8B030D-6E8A-4147-A177-3AD203B41FA5}">
                      <a16:colId xmlns:a16="http://schemas.microsoft.com/office/drawing/2014/main" val="2840941178"/>
                    </a:ext>
                  </a:extLst>
                </a:gridCol>
                <a:gridCol w="4691034">
                  <a:extLst>
                    <a:ext uri="{9D8B030D-6E8A-4147-A177-3AD203B41FA5}">
                      <a16:colId xmlns:a16="http://schemas.microsoft.com/office/drawing/2014/main" val="3335585893"/>
                    </a:ext>
                  </a:extLst>
                </a:gridCol>
              </a:tblGrid>
              <a:tr h="656960">
                <a:tc gridSpan="2"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</a:rPr>
                        <a:t>Purchased Parts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30158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Item: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Price: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302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SS 304 5/8” Rod (x2)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$26.50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03213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Pillow Block Bearings (x4)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$22.58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39481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12V 7AH SLA Battery (x2)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$34.40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45776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12V Battery Charger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$9.99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82611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Total: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$93.47</a:t>
                      </a:r>
                      <a:endParaRPr lang="en-US" sz="3200" b="1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586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8467CAA-E437-4B28-B1DA-442C1F722160}"/>
              </a:ext>
            </a:extLst>
          </p:cNvPr>
          <p:cNvSpPr/>
          <p:nvPr/>
        </p:nvSpPr>
        <p:spPr>
          <a:xfrm>
            <a:off x="4303140" y="5810994"/>
            <a:ext cx="3450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400" dirty="0"/>
              <a:t>Remaining Budget: </a:t>
            </a:r>
            <a:r>
              <a:rPr lang="en-US" sz="2400" b="1" u="sng" dirty="0"/>
              <a:t>$565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89225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EE7F22D-84A3-4BDE-B102-9E84FFAA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32" y="1466049"/>
            <a:ext cx="9772159" cy="472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92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C21E369-6C81-401F-9339-631A4CE7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3" y="1730262"/>
            <a:ext cx="10628398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41782" y="5200629"/>
            <a:ext cx="4164620" cy="619868"/>
          </a:xfrm>
        </p:spPr>
        <p:txBody>
          <a:bodyPr/>
          <a:lstStyle/>
          <a:p>
            <a:r>
              <a:rPr lang="en-US" sz="1400" dirty="0"/>
              <a:t>Autonomous Subway Inspection Vehicle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5905362" cy="3678214"/>
          </a:xfrm>
        </p:spPr>
        <p:txBody>
          <a:bodyPr/>
          <a:lstStyle/>
          <a:p>
            <a:r>
              <a:rPr lang="en-US" sz="2800" dirty="0"/>
              <a:t>Autonomous, independent vehicle to collect key track data</a:t>
            </a:r>
          </a:p>
          <a:p>
            <a:r>
              <a:rPr lang="en-US" sz="2800" dirty="0"/>
              <a:t>Detect defects more frequently</a:t>
            </a:r>
          </a:p>
          <a:p>
            <a:r>
              <a:rPr lang="en-US" sz="2800" dirty="0"/>
              <a:t>Reduce costs &amp; delays</a:t>
            </a:r>
          </a:p>
          <a:p>
            <a:r>
              <a:rPr lang="en-US" sz="2800" dirty="0"/>
              <a:t>Minimize impact on service </a:t>
            </a:r>
          </a:p>
          <a:p>
            <a:r>
              <a:rPr lang="en-US" sz="2800" dirty="0"/>
              <a:t>Increase subway growth &amp; efficiency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7B68395C-D07C-4824-9245-018CB0633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46" y="1938112"/>
            <a:ext cx="5068230" cy="3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54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5B80C7-2772-4E1E-A2AC-61E1986D324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591038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Phase 4 </a:t>
            </a:r>
          </a:p>
          <a:p>
            <a:pPr lvl="1" fontAlgn="base"/>
            <a:r>
              <a:rPr lang="en-US" sz="2400" dirty="0">
                <a:latin typeface="+mn-lt"/>
              </a:rPr>
              <a:t>Test Alpha Prototype</a:t>
            </a:r>
          </a:p>
          <a:p>
            <a:pPr lvl="2" fontAlgn="base"/>
            <a:r>
              <a:rPr lang="en-US" sz="2000" dirty="0">
                <a:latin typeface="+mn-lt"/>
              </a:rPr>
              <a:t>Date: 1/21/2020</a:t>
            </a:r>
          </a:p>
          <a:p>
            <a:r>
              <a:rPr lang="en-US" sz="2800" dirty="0">
                <a:latin typeface="+mn-lt"/>
              </a:rPr>
              <a:t>Phase 5</a:t>
            </a:r>
          </a:p>
          <a:p>
            <a:pPr lvl="1" fontAlgn="base"/>
            <a:r>
              <a:rPr lang="en-US" sz="2400" dirty="0">
                <a:latin typeface="+mn-lt"/>
              </a:rPr>
              <a:t>Assemble Beta Prototype</a:t>
            </a:r>
          </a:p>
          <a:p>
            <a:pPr lvl="2" fontAlgn="base"/>
            <a:r>
              <a:rPr lang="en-US" sz="2000" dirty="0">
                <a:latin typeface="+mn-lt"/>
              </a:rPr>
              <a:t>Date: TBD March/April</a:t>
            </a:r>
          </a:p>
          <a:p>
            <a:pPr lvl="1" fontAlgn="base"/>
            <a:r>
              <a:rPr lang="en-US" sz="2400" dirty="0">
                <a:latin typeface="+mn-lt"/>
              </a:rPr>
              <a:t>Test Beta Prototype</a:t>
            </a:r>
          </a:p>
          <a:p>
            <a:pPr lvl="2" fontAlgn="base"/>
            <a:r>
              <a:rPr lang="en-US" sz="2000" dirty="0">
                <a:latin typeface="+mn-lt"/>
              </a:rPr>
              <a:t>Date: TBD March/April</a:t>
            </a:r>
          </a:p>
          <a:p>
            <a:pPr marL="0" indent="0">
              <a:buNone/>
            </a:pP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125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16629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Full Gantt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6F43F8E-9384-4CA5-8A82-0AFF5511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4" y="1350058"/>
            <a:ext cx="5639479" cy="272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663644AF-2F9F-44C4-B0B3-E09C84133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5" y="4088764"/>
            <a:ext cx="5639480" cy="231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>
            <a:extLst>
              <a:ext uri="{FF2B5EF4-FFF2-40B4-BE49-F238E27FC236}">
                <a16:creationId xmlns:a16="http://schemas.microsoft.com/office/drawing/2014/main" id="{649EDC8E-F497-4CD0-8BBD-53314205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41" y="2281824"/>
            <a:ext cx="5582746" cy="33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32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DA5251B-5C8A-4590-A6BA-2356F101EC41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12919" cy="3165588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TGC - https://www.youtube.com/watch?v=gE0F4aDhwU8</a:t>
            </a:r>
          </a:p>
          <a:p>
            <a:r>
              <a:rPr lang="en-US" dirty="0" err="1"/>
              <a:t>Opto</a:t>
            </a:r>
            <a:r>
              <a:rPr lang="en-US" dirty="0"/>
              <a:t> sensor - catalog</a:t>
            </a:r>
          </a:p>
          <a:p>
            <a:r>
              <a:rPr lang="en-US" dirty="0" err="1"/>
              <a:t>AlveyTech</a:t>
            </a:r>
            <a:r>
              <a:rPr lang="en-US" dirty="0"/>
              <a:t> 24 Volt 100 Watt Electric Motor for Razor E100, E124, E150, and E175 - https://www.amazon.com/AlveyTech-Volt-Electric-Motor-Razor/dp/B01MTDKNF8</a:t>
            </a:r>
          </a:p>
          <a:p>
            <a:r>
              <a:rPr lang="en-US" dirty="0"/>
              <a:t>ANNIMOS 20KG Digital Servo High Torque Full Metal Gear Waterproof for RC Model DIY, DS3218MG,Control Angle 270° - https://www.amazon.com/ANNIMOS-Digital-Waterproof-DS3218MG-Control/dp/B076CNKQX4</a:t>
            </a:r>
          </a:p>
          <a:p>
            <a:r>
              <a:rPr lang="en-US" dirty="0" err="1"/>
              <a:t>Powersonic</a:t>
            </a:r>
            <a:r>
              <a:rPr lang="en-US" dirty="0"/>
              <a:t> PS1270F1 Replacement Rhino Battery - 2 Pack - https://www.amazon.com/Powersonic-PS1270F1-Replacement-Rhino-Battery/dp/B008AYQ624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014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“Projections for device and sensors?” “Harsh environment.”</a:t>
            </a:r>
          </a:p>
          <a:p>
            <a:pPr lvl="1"/>
            <a:r>
              <a:rPr lang="en-US" sz="2800" dirty="0">
                <a:latin typeface="+mn-lt"/>
              </a:rPr>
              <a:t>Micro-Epsilon Sensor IP 67 (dust tight, submerged 30 min 1 meter of water)</a:t>
            </a:r>
          </a:p>
          <a:p>
            <a:r>
              <a:rPr lang="en-US" sz="3200" i="1" dirty="0">
                <a:latin typeface="+mn-lt"/>
              </a:rPr>
              <a:t>“Locomotion discussion not present”</a:t>
            </a:r>
          </a:p>
          <a:p>
            <a:pPr lvl="1"/>
            <a:r>
              <a:rPr lang="en-US" sz="2800" dirty="0">
                <a:latin typeface="+mn-lt"/>
              </a:rPr>
              <a:t>Battery powered for flexible use</a:t>
            </a:r>
          </a:p>
          <a:p>
            <a:pPr lvl="1"/>
            <a:r>
              <a:rPr lang="en-US" sz="2800" dirty="0">
                <a:latin typeface="+mn-lt"/>
              </a:rPr>
              <a:t>Electric motors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366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“Too many parameters, will be overwhelmed”</a:t>
            </a:r>
          </a:p>
          <a:p>
            <a:pPr lvl="1"/>
            <a:r>
              <a:rPr lang="en-US" sz="2800" dirty="0">
                <a:latin typeface="+mn-lt"/>
              </a:rPr>
              <a:t>Focus on track gauge</a:t>
            </a:r>
          </a:p>
          <a:p>
            <a:pPr lvl="1"/>
            <a:r>
              <a:rPr lang="en-US" sz="2800" dirty="0">
                <a:latin typeface="+mn-lt"/>
              </a:rPr>
              <a:t>Velocity closed loop control and measurement sync.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3569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“Too many actuators,” “Wheel retraction mechanism confusing/appears too complex”</a:t>
            </a:r>
          </a:p>
          <a:p>
            <a:pPr lvl="1"/>
            <a:r>
              <a:rPr lang="en-US" sz="2800" dirty="0">
                <a:latin typeface="+mn-lt"/>
              </a:rPr>
              <a:t>Simplest design will need more actuators for stability</a:t>
            </a:r>
          </a:p>
          <a:p>
            <a:pPr lvl="2"/>
            <a:r>
              <a:rPr lang="en-US" sz="2600" dirty="0">
                <a:latin typeface="+mn-lt"/>
              </a:rPr>
              <a:t>4  independently actuated (linear) legs most stable for uneven ground</a:t>
            </a:r>
          </a:p>
          <a:p>
            <a:pPr lvl="2"/>
            <a:r>
              <a:rPr lang="en-US" sz="2600" dirty="0">
                <a:latin typeface="+mn-lt"/>
              </a:rPr>
              <a:t>2 linear actuators for wheel retraction to be able to attach directly without more complex mechanisms (linkages)</a:t>
            </a:r>
          </a:p>
          <a:p>
            <a:pPr lvl="3"/>
            <a:r>
              <a:rPr lang="en-US" sz="2400" dirty="0">
                <a:latin typeface="+mn-lt"/>
              </a:rPr>
              <a:t>Also increases retraction range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54477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4029927"/>
          </a:xfrm>
        </p:spPr>
        <p:txBody>
          <a:bodyPr/>
          <a:lstStyle/>
          <a:p>
            <a:r>
              <a:rPr lang="en-US" sz="3200" i="1" dirty="0"/>
              <a:t>“Too many actuators,” “Wheel retraction mechanism confusing/appears too complex”</a:t>
            </a:r>
          </a:p>
          <a:p>
            <a:pPr lvl="1"/>
            <a:r>
              <a:rPr lang="en-US" sz="2800" dirty="0">
                <a:latin typeface="+mn-lt"/>
              </a:rPr>
              <a:t>2 horizontal linear actuators will allow system to adapt to different track gauges and systems, increasing market value</a:t>
            </a:r>
          </a:p>
          <a:p>
            <a:pPr lvl="1"/>
            <a:r>
              <a:rPr lang="en-US" sz="2800" dirty="0">
                <a:latin typeface="+mn-lt"/>
              </a:rPr>
              <a:t>Retraction mechanism not possible with a fixed axle</a:t>
            </a:r>
          </a:p>
          <a:p>
            <a:pPr lvl="1"/>
            <a:r>
              <a:rPr lang="en-US" sz="2800" dirty="0">
                <a:latin typeface="+mn-lt"/>
              </a:rPr>
              <a:t>1 motor per wheel is needed to avoid using more complex transmission mechanisms to transmit power to multiple wheels from fewer motors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262170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38606</TotalTime>
  <Words>1821</Words>
  <Application>Microsoft Office PowerPoint</Application>
  <PresentationFormat>Custom</PresentationFormat>
  <Paragraphs>517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Outline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PowerPoint Presentation</vt:lpstr>
      <vt:lpstr>Moving Forward</vt:lpstr>
      <vt:lpstr>Moving Forward</vt:lpstr>
      <vt:lpstr>Moving Forward</vt:lpstr>
      <vt:lpstr>Moving Forward</vt:lpstr>
      <vt:lpstr>Moving Forward</vt:lpstr>
      <vt:lpstr>Moving Forward</vt:lpstr>
      <vt:lpstr>PowerPoint Presentation</vt:lpstr>
      <vt:lpstr>Appendix</vt:lpstr>
      <vt:lpstr>Appendix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Omar E Aziz</cp:lastModifiedBy>
  <cp:revision>1098</cp:revision>
  <cp:lastPrinted>2016-08-09T14:57:31Z</cp:lastPrinted>
  <dcterms:created xsi:type="dcterms:W3CDTF">2013-11-01T14:42:31Z</dcterms:created>
  <dcterms:modified xsi:type="dcterms:W3CDTF">2019-11-14T15:26:34Z</dcterms:modified>
</cp:coreProperties>
</file>